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4"/>
  </p:sldMasterIdLst>
  <p:notesMasterIdLst>
    <p:notesMasterId r:id="rId24"/>
  </p:notesMasterIdLst>
  <p:handoutMasterIdLst>
    <p:handoutMasterId r:id="rId25"/>
  </p:handoutMasterIdLst>
  <p:sldIdLst>
    <p:sldId id="256" r:id="rId5"/>
    <p:sldId id="265" r:id="rId6"/>
    <p:sldId id="267" r:id="rId7"/>
    <p:sldId id="268" r:id="rId8"/>
    <p:sldId id="269" r:id="rId9"/>
    <p:sldId id="274" r:id="rId10"/>
    <p:sldId id="283" r:id="rId11"/>
    <p:sldId id="259" r:id="rId12"/>
    <p:sldId id="262" r:id="rId13"/>
    <p:sldId id="261" r:id="rId14"/>
    <p:sldId id="263" r:id="rId15"/>
    <p:sldId id="275" r:id="rId16"/>
    <p:sldId id="266" r:id="rId17"/>
    <p:sldId id="272" r:id="rId18"/>
    <p:sldId id="273" r:id="rId19"/>
    <p:sldId id="276" r:id="rId20"/>
    <p:sldId id="278" r:id="rId21"/>
    <p:sldId id="280" r:id="rId22"/>
    <p:sldId id="279" r:id="rId23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350B"/>
    <a:srgbClr val="FD4F07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1" autoAdjust="0"/>
    <p:restoredTop sz="90929"/>
  </p:normalViewPr>
  <p:slideViewPr>
    <p:cSldViewPr>
      <p:cViewPr varScale="1">
        <p:scale>
          <a:sx n="74" d="100"/>
          <a:sy n="74" d="100"/>
        </p:scale>
        <p:origin x="108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387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KNOPPER Joken" userId="1b4aa39f-84d7-4354-a82b-95b6aab598af" providerId="ADAL" clId="{3DE9D13D-8BA1-490D-970B-D9296D90CFE9}"/>
    <pc:docChg chg="custSel modSld">
      <pc:chgData name="DEKNOPPER Joken" userId="1b4aa39f-84d7-4354-a82b-95b6aab598af" providerId="ADAL" clId="{3DE9D13D-8BA1-490D-970B-D9296D90CFE9}" dt="2026-07-22T11:14:21.888" v="67" actId="113"/>
      <pc:docMkLst>
        <pc:docMk/>
      </pc:docMkLst>
      <pc:sldChg chg="modSp mod">
        <pc:chgData name="DEKNOPPER Joken" userId="1b4aa39f-84d7-4354-a82b-95b6aab598af" providerId="ADAL" clId="{3DE9D13D-8BA1-490D-970B-D9296D90CFE9}" dt="2026-07-22T11:11:03.992" v="64" actId="20577"/>
        <pc:sldMkLst>
          <pc:docMk/>
          <pc:sldMk cId="1493291288" sldId="259"/>
        </pc:sldMkLst>
        <pc:spChg chg="mod">
          <ac:chgData name="DEKNOPPER Joken" userId="1b4aa39f-84d7-4354-a82b-95b6aab598af" providerId="ADAL" clId="{3DE9D13D-8BA1-490D-970B-D9296D90CFE9}" dt="2026-07-22T11:11:03.992" v="64" actId="20577"/>
          <ac:spMkLst>
            <pc:docMk/>
            <pc:sldMk cId="1493291288" sldId="259"/>
            <ac:spMk id="3075" creationId="{00000000-0000-0000-0000-000000000000}"/>
          </ac:spMkLst>
        </pc:spChg>
      </pc:sldChg>
      <pc:sldChg chg="modSp mod">
        <pc:chgData name="DEKNOPPER Joken" userId="1b4aa39f-84d7-4354-a82b-95b6aab598af" providerId="ADAL" clId="{3DE9D13D-8BA1-490D-970B-D9296D90CFE9}" dt="2026-07-22T11:13:22.937" v="65" actId="20577"/>
        <pc:sldMkLst>
          <pc:docMk/>
          <pc:sldMk cId="719704488" sldId="266"/>
        </pc:sldMkLst>
        <pc:spChg chg="mod">
          <ac:chgData name="DEKNOPPER Joken" userId="1b4aa39f-84d7-4354-a82b-95b6aab598af" providerId="ADAL" clId="{3DE9D13D-8BA1-490D-970B-D9296D90CFE9}" dt="2026-07-22T11:13:22.937" v="65" actId="20577"/>
          <ac:spMkLst>
            <pc:docMk/>
            <pc:sldMk cId="719704488" sldId="266"/>
            <ac:spMk id="3075" creationId="{00000000-0000-0000-0000-000000000000}"/>
          </ac:spMkLst>
        </pc:spChg>
      </pc:sldChg>
      <pc:sldChg chg="modSp mod">
        <pc:chgData name="DEKNOPPER Joken" userId="1b4aa39f-84d7-4354-a82b-95b6aab598af" providerId="ADAL" clId="{3DE9D13D-8BA1-490D-970B-D9296D90CFE9}" dt="2026-07-22T11:09:51.592" v="63" actId="6549"/>
        <pc:sldMkLst>
          <pc:docMk/>
          <pc:sldMk cId="687037518" sldId="267"/>
        </pc:sldMkLst>
        <pc:spChg chg="mod">
          <ac:chgData name="DEKNOPPER Joken" userId="1b4aa39f-84d7-4354-a82b-95b6aab598af" providerId="ADAL" clId="{3DE9D13D-8BA1-490D-970B-D9296D90CFE9}" dt="2026-07-22T11:09:51.592" v="63" actId="6549"/>
          <ac:spMkLst>
            <pc:docMk/>
            <pc:sldMk cId="687037518" sldId="267"/>
            <ac:spMk id="3075" creationId="{00000000-0000-0000-0000-000000000000}"/>
          </ac:spMkLst>
        </pc:spChg>
      </pc:sldChg>
      <pc:sldChg chg="modSp mod">
        <pc:chgData name="DEKNOPPER Joken" userId="1b4aa39f-84d7-4354-a82b-95b6aab598af" providerId="ADAL" clId="{3DE9D13D-8BA1-490D-970B-D9296D90CFE9}" dt="2026-07-22T11:14:21.888" v="67" actId="113"/>
        <pc:sldMkLst>
          <pc:docMk/>
          <pc:sldMk cId="215856916" sldId="273"/>
        </pc:sldMkLst>
        <pc:spChg chg="mod">
          <ac:chgData name="DEKNOPPER Joken" userId="1b4aa39f-84d7-4354-a82b-95b6aab598af" providerId="ADAL" clId="{3DE9D13D-8BA1-490D-970B-D9296D90CFE9}" dt="2026-07-22T11:14:21.888" v="67" actId="113"/>
          <ac:spMkLst>
            <pc:docMk/>
            <pc:sldMk cId="215856916" sldId="273"/>
            <ac:spMk id="3075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F57C499-A345-4319-BFC1-B2AEF8E0A5C1}" type="datetimeFigureOut">
              <a:rPr lang="nl-BE" smtClean="0"/>
              <a:t>22/07/2026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B6A8718-1A81-4C53-85DF-C6BB3330880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59147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D3280E-277F-4F32-BF50-190905E142AF}" type="datetimeFigureOut">
              <a:rPr lang="nl-BE" smtClean="0"/>
              <a:t>22/07/2026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13B8A7-8C98-43DB-B829-F4CFD5305F4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15573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B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B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D7264E-A3DC-49AA-8F41-936E6BE9EF87}" type="slidenum">
              <a:rPr lang="en-US" altLang="nl-BE"/>
              <a:pPr>
                <a:defRPr/>
              </a:pPr>
              <a:t>‹nr.›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65417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B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B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5636E-392A-4C34-BE8F-4C623134D7E9}" type="slidenum">
              <a:rPr lang="en-US" altLang="nl-BE"/>
              <a:pPr>
                <a:defRPr/>
              </a:pPr>
              <a:t>‹nr.›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37248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B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B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E5262D-8AE2-460B-A774-29AD8300B09A}" type="slidenum">
              <a:rPr lang="en-US" altLang="nl-BE"/>
              <a:pPr>
                <a:defRPr/>
              </a:pPr>
              <a:t>‹nr.›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613994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B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B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9D80F9-6BC1-449A-98E3-1C4A0712D88C}" type="slidenum">
              <a:rPr lang="en-US" altLang="nl-BE"/>
              <a:pPr>
                <a:defRPr/>
              </a:pPr>
              <a:t>‹nr.›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1967833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B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B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7E7BFD-C4F6-4E91-90EF-8CA5B78E63D6}" type="slidenum">
              <a:rPr lang="en-US" altLang="nl-BE"/>
              <a:pPr>
                <a:defRPr/>
              </a:pPr>
              <a:t>‹nr.›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1020880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B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B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E88CA-5097-4626-BBFF-D844306E766D}" type="slidenum">
              <a:rPr lang="en-US" altLang="nl-BE"/>
              <a:pPr>
                <a:defRPr/>
              </a:pPr>
              <a:t>‹nr.›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3961757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B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B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187DC8-13A4-45B5-92CB-3E9E44BC6C95}" type="slidenum">
              <a:rPr lang="en-US" altLang="nl-BE"/>
              <a:pPr>
                <a:defRPr/>
              </a:pPr>
              <a:t>‹nr.›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790127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B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B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3DB275-7F06-4ED8-A842-9EA39C8D1223}" type="slidenum">
              <a:rPr lang="en-US" altLang="nl-BE"/>
              <a:pPr>
                <a:defRPr/>
              </a:pPr>
              <a:t>‹nr.›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2149207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B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B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E5856F-258B-41D9-AF6C-5FE67B02A132}" type="slidenum">
              <a:rPr lang="en-US" altLang="nl-BE"/>
              <a:pPr>
                <a:defRPr/>
              </a:pPr>
              <a:t>‹nr.›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1577048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B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B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E97016-8AA5-4299-9C6A-3E24DBA732BE}" type="slidenum">
              <a:rPr lang="en-US" altLang="nl-BE"/>
              <a:pPr>
                <a:defRPr/>
              </a:pPr>
              <a:t>‹nr.›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1367753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  <a:endParaRPr lang="nl-BE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B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B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932827-7EAE-4377-996F-CC754EF48753}" type="slidenum">
              <a:rPr lang="en-US" altLang="nl-BE"/>
              <a:pPr>
                <a:defRPr/>
              </a:pPr>
              <a:t>‹nr.›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612869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BE"/>
              <a:t>Titelstijl van model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BE"/>
              <a:t>Klik om de tekststijl van het model te bewerken</a:t>
            </a:r>
          </a:p>
          <a:p>
            <a:pPr lvl="1"/>
            <a:r>
              <a:rPr lang="en-US" altLang="nl-BE"/>
              <a:t>Tweede niveau</a:t>
            </a:r>
          </a:p>
          <a:p>
            <a:pPr lvl="2"/>
            <a:r>
              <a:rPr lang="en-US" altLang="nl-BE"/>
              <a:t>Derde niveau</a:t>
            </a:r>
          </a:p>
          <a:p>
            <a:pPr lvl="3"/>
            <a:r>
              <a:rPr lang="en-US" altLang="nl-BE"/>
              <a:t>Vierde niveau</a:t>
            </a:r>
          </a:p>
          <a:p>
            <a:pPr lvl="4"/>
            <a:r>
              <a:rPr lang="en-US" altLang="nl-BE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nl-B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nl-B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76189217-D28D-471E-855A-28F9EA8D7B0F}" type="slidenum">
              <a:rPr lang="en-US" altLang="nl-BE"/>
              <a:pPr>
                <a:defRPr/>
              </a:pPr>
              <a:t>‹nr.›</a:t>
            </a:fld>
            <a:endParaRPr lang="en-US" alt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els.rits@linxplus.be" TargetMode="External"/><Relationship Id="rId2" Type="http://schemas.openxmlformats.org/officeDocument/2006/relationships/hyperlink" Target="mailto:info@linxplus.b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hyperlink" Target="mailto:sandra.temmerman@linxplus.be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coveral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00"/>
          <a:stretch>
            <a:fillRect/>
          </a:stretch>
        </p:blipFill>
        <p:spPr bwMode="auto">
          <a:xfrm>
            <a:off x="0" y="4581525"/>
            <a:ext cx="9144000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ext Box 5"/>
          <p:cNvSpPr txBox="1">
            <a:spLocks noChangeArrowheads="1"/>
          </p:cNvSpPr>
          <p:nvPr/>
        </p:nvSpPr>
        <p:spPr bwMode="auto">
          <a:xfrm>
            <a:off x="0" y="5181600"/>
            <a:ext cx="91440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nl-BE" sz="4800" b="1" dirty="0" err="1">
                <a:solidFill>
                  <a:schemeClr val="bg1"/>
                </a:solidFill>
              </a:rPr>
              <a:t>Verzekeringen</a:t>
            </a:r>
            <a:endParaRPr lang="en-US" altLang="nl-BE" sz="2400" dirty="0"/>
          </a:p>
        </p:txBody>
      </p:sp>
      <p:pic>
        <p:nvPicPr>
          <p:cNvPr id="2052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29165" y="1628800"/>
            <a:ext cx="2767326" cy="198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914400" y="457200"/>
            <a:ext cx="72390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nl-BE" sz="4200" b="1" dirty="0">
                <a:solidFill>
                  <a:srgbClr val="FD350B"/>
                </a:solidFill>
              </a:rPr>
              <a:t>Eigen </a:t>
            </a:r>
            <a:r>
              <a:rPr lang="en-US" altLang="nl-BE" sz="4200" b="1" dirty="0" err="1">
                <a:solidFill>
                  <a:srgbClr val="FD350B"/>
                </a:solidFill>
              </a:rPr>
              <a:t>letsel</a:t>
            </a:r>
            <a:r>
              <a:rPr lang="en-US" altLang="nl-BE" sz="4200" b="1" dirty="0">
                <a:solidFill>
                  <a:srgbClr val="FD350B"/>
                </a:solidFill>
              </a:rPr>
              <a:t> </a:t>
            </a:r>
            <a:r>
              <a:rPr lang="en-US" altLang="nl-BE" sz="4200" b="1" dirty="0" err="1">
                <a:solidFill>
                  <a:srgbClr val="FD350B"/>
                </a:solidFill>
              </a:rPr>
              <a:t>bij</a:t>
            </a:r>
            <a:r>
              <a:rPr lang="en-US" altLang="nl-BE" sz="4200" b="1" dirty="0">
                <a:solidFill>
                  <a:srgbClr val="FD350B"/>
                </a:solidFill>
              </a:rPr>
              <a:t> </a:t>
            </a:r>
            <a:r>
              <a:rPr lang="en-US" altLang="nl-BE" sz="4200" b="1" dirty="0" err="1">
                <a:solidFill>
                  <a:srgbClr val="FD350B"/>
                </a:solidFill>
              </a:rPr>
              <a:t>ongeval</a:t>
            </a:r>
            <a:endParaRPr lang="en-US" altLang="nl-BE" sz="4200" b="1" dirty="0">
              <a:solidFill>
                <a:srgbClr val="FD350B"/>
              </a:solidFill>
            </a:endParaRPr>
          </a:p>
        </p:txBody>
      </p:sp>
      <p:sp>
        <p:nvSpPr>
          <p:cNvPr id="3075" name="Text Box 6"/>
          <p:cNvSpPr txBox="1">
            <a:spLocks noChangeArrowheads="1"/>
          </p:cNvSpPr>
          <p:nvPr/>
        </p:nvSpPr>
        <p:spPr bwMode="auto">
          <a:xfrm>
            <a:off x="990600" y="1295400"/>
            <a:ext cx="7162800" cy="7045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nl-BE" sz="1800" dirty="0"/>
              <a:t>Bij een ongeval met letsel gelden volgende plafondbedragen. Wat de medische kosten betreft, geldt het plafond boven het bedrag dat in aanmerking komt om terugbetaald te worden door de mutualiteit.</a:t>
            </a:r>
          </a:p>
          <a:p>
            <a:pPr>
              <a:spcBef>
                <a:spcPct val="50000"/>
              </a:spcBef>
              <a:buNone/>
            </a:pPr>
            <a:r>
              <a:rPr lang="nl-BE" sz="1800" dirty="0"/>
              <a:t>Voor </a:t>
            </a:r>
            <a:r>
              <a:rPr lang="nl-BE" sz="1800" b="1" dirty="0"/>
              <a:t>vrijwilligers</a:t>
            </a:r>
            <a:r>
              <a:rPr lang="nl-BE" sz="1800" dirty="0"/>
              <a:t> gelden de volgende plafondbedragen: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BE" sz="1800" dirty="0"/>
              <a:t>Overlijden:                     10.000 euro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BE" sz="1800" dirty="0"/>
              <a:t>Blijvende invaliditeit:      20.000 euro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BE" sz="1800" dirty="0"/>
              <a:t>Medische kosten:            2.500 euro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sz="1800" dirty="0"/>
          </a:p>
          <a:p>
            <a:pPr>
              <a:spcBef>
                <a:spcPct val="50000"/>
              </a:spcBef>
              <a:buNone/>
            </a:pPr>
            <a:r>
              <a:rPr lang="nl-BE" sz="1800" dirty="0"/>
              <a:t>Voor </a:t>
            </a:r>
            <a:r>
              <a:rPr lang="nl-BE" sz="1800" b="1" dirty="0"/>
              <a:t>deelnemers</a:t>
            </a:r>
            <a:r>
              <a:rPr lang="nl-BE" sz="1800" dirty="0"/>
              <a:t> gelden de volgende plafondbedragen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BE" sz="1800" dirty="0"/>
              <a:t>Overlijden:                     2.500 euro (tot 2 jaar na ongeval)</a:t>
            </a:r>
            <a:br>
              <a:rPr lang="nl-BE" sz="1800" dirty="0"/>
            </a:br>
            <a:r>
              <a:rPr lang="nl-BE" sz="1800" dirty="0"/>
              <a:t>		              1.250 euro (tot 5 jaar na ongeval of ouder  </a:t>
            </a:r>
            <a:br>
              <a:rPr lang="nl-BE" sz="1800" dirty="0"/>
            </a:br>
            <a:r>
              <a:rPr lang="nl-BE" sz="1800" dirty="0"/>
              <a:t>                                       dan 70 jaar)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BE" sz="1800" dirty="0"/>
              <a:t>Blijvende invaliditeit:      2.500 euro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BE" sz="1800" dirty="0"/>
              <a:t>Medische kosten:          1.000 euro </a:t>
            </a:r>
          </a:p>
          <a:p>
            <a:pPr lvl="0">
              <a:buNone/>
            </a:pPr>
            <a:endParaRPr lang="nl-BE" sz="1800" dirty="0"/>
          </a:p>
          <a:p>
            <a:pPr>
              <a:spcBef>
                <a:spcPct val="50000"/>
              </a:spcBef>
              <a:buNone/>
            </a:pPr>
            <a:endParaRPr lang="nl-BE" sz="1800" dirty="0"/>
          </a:p>
          <a:p>
            <a:pPr>
              <a:spcBef>
                <a:spcPct val="50000"/>
              </a:spcBef>
              <a:buNone/>
            </a:pPr>
            <a:endParaRPr lang="nl-BE" sz="1800" dirty="0"/>
          </a:p>
          <a:p>
            <a:pPr>
              <a:spcBef>
                <a:spcPct val="50000"/>
              </a:spcBef>
              <a:buNone/>
            </a:pPr>
            <a:endParaRPr lang="nl-BE" sz="1800" dirty="0"/>
          </a:p>
          <a:p>
            <a:pPr>
              <a:spcBef>
                <a:spcPct val="50000"/>
              </a:spcBef>
              <a:buFontTx/>
              <a:buNone/>
            </a:pPr>
            <a:endParaRPr lang="en-US" altLang="nl-BE" sz="1800" dirty="0"/>
          </a:p>
          <a:p>
            <a:pPr>
              <a:spcBef>
                <a:spcPct val="50000"/>
              </a:spcBef>
              <a:buFontTx/>
              <a:buNone/>
            </a:pPr>
            <a:endParaRPr lang="en-US" altLang="nl-BE" sz="1800" dirty="0"/>
          </a:p>
        </p:txBody>
      </p:sp>
      <p:pic>
        <p:nvPicPr>
          <p:cNvPr id="3076" name="Picture 8" descr="rodeband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17"/>
          <a:stretch>
            <a:fillRect/>
          </a:stretch>
        </p:blipFill>
        <p:spPr bwMode="auto">
          <a:xfrm>
            <a:off x="0" y="6308725"/>
            <a:ext cx="91440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ext Box 9"/>
          <p:cNvSpPr txBox="1">
            <a:spLocks noChangeArrowheads="1"/>
          </p:cNvSpPr>
          <p:nvPr/>
        </p:nvSpPr>
        <p:spPr bwMode="auto">
          <a:xfrm>
            <a:off x="0" y="6400800"/>
            <a:ext cx="91440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nl-BE" sz="1200" dirty="0">
                <a:solidFill>
                  <a:schemeClr val="bg1"/>
                </a:solidFill>
              </a:rPr>
              <a:t>Linx+ </a:t>
            </a:r>
            <a:r>
              <a:rPr lang="en-US" altLang="nl-BE" sz="1200" dirty="0" err="1">
                <a:solidFill>
                  <a:schemeClr val="bg1"/>
                </a:solidFill>
              </a:rPr>
              <a:t>verzekeringen</a:t>
            </a:r>
            <a:r>
              <a:rPr lang="en-US" altLang="nl-BE" sz="1200" dirty="0">
                <a:solidFill>
                  <a:schemeClr val="bg1"/>
                </a:solidFill>
              </a:rPr>
              <a:t> – </a:t>
            </a:r>
            <a:r>
              <a:rPr lang="en-US" altLang="nl-BE" sz="1200" dirty="0" err="1">
                <a:solidFill>
                  <a:schemeClr val="bg1"/>
                </a:solidFill>
              </a:rPr>
              <a:t>versie</a:t>
            </a:r>
            <a:r>
              <a:rPr lang="en-US" altLang="nl-BE" sz="1200" dirty="0">
                <a:solidFill>
                  <a:schemeClr val="bg1"/>
                </a:solidFill>
              </a:rPr>
              <a:t> 8/04/2025</a:t>
            </a:r>
          </a:p>
        </p:txBody>
      </p:sp>
      <p:pic>
        <p:nvPicPr>
          <p:cNvPr id="3078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118604" y="355600"/>
            <a:ext cx="680779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63450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914400" y="457200"/>
            <a:ext cx="72390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nl-BE" sz="4200" b="1" dirty="0" err="1">
                <a:solidFill>
                  <a:srgbClr val="FD350B"/>
                </a:solidFill>
              </a:rPr>
              <a:t>Recreatief</a:t>
            </a:r>
            <a:r>
              <a:rPr lang="en-US" altLang="nl-BE" sz="4200" b="1" dirty="0">
                <a:solidFill>
                  <a:srgbClr val="FD350B"/>
                </a:solidFill>
              </a:rPr>
              <a:t> </a:t>
            </a:r>
            <a:r>
              <a:rPr lang="en-US" altLang="nl-BE" sz="4200" b="1" dirty="0" err="1">
                <a:solidFill>
                  <a:srgbClr val="FD350B"/>
                </a:solidFill>
              </a:rPr>
              <a:t>sporten</a:t>
            </a:r>
            <a:endParaRPr lang="en-US" altLang="nl-BE" sz="4200" b="1" dirty="0">
              <a:solidFill>
                <a:srgbClr val="FD350B"/>
              </a:solidFill>
            </a:endParaRPr>
          </a:p>
        </p:txBody>
      </p:sp>
      <p:sp>
        <p:nvSpPr>
          <p:cNvPr id="3075" name="Text Box 6"/>
          <p:cNvSpPr txBox="1">
            <a:spLocks noChangeArrowheads="1"/>
          </p:cNvSpPr>
          <p:nvPr/>
        </p:nvSpPr>
        <p:spPr bwMode="auto">
          <a:xfrm>
            <a:off x="990600" y="1295400"/>
            <a:ext cx="7162800" cy="52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nl-BE" sz="1800" b="1" dirty="0"/>
              <a:t>Sporten in een recreatief verband</a:t>
            </a:r>
            <a:r>
              <a:rPr lang="nl-BE" sz="1800" dirty="0"/>
              <a:t>, zoals voetbal, fietsen (ook elektrisch), wandelen, zwemmen, basket, tennis, </a:t>
            </a:r>
            <a:r>
              <a:rPr lang="nl-BE" sz="1800" dirty="0" err="1"/>
              <a:t>petanque</a:t>
            </a:r>
            <a:r>
              <a:rPr lang="nl-BE" sz="1800" dirty="0"/>
              <a:t>, muurklimmen… zijn mee opgenomen in de polis. </a:t>
            </a:r>
            <a:br>
              <a:rPr lang="nl-BE" sz="1800" dirty="0"/>
            </a:br>
            <a:br>
              <a:rPr lang="nl-BE" sz="1800" dirty="0"/>
            </a:br>
            <a:r>
              <a:rPr lang="nl-BE" sz="1800" b="1" dirty="0"/>
              <a:t>Sporten die NIET zijn opgenomen in de basispolis </a:t>
            </a:r>
            <a:r>
              <a:rPr lang="nl-BE" sz="1800" dirty="0"/>
              <a:t>maar die wel via een bijkomende (tijdelijke) polis verzekerd kunnen worden zijn: </a:t>
            </a:r>
            <a:r>
              <a:rPr lang="nl-BE" sz="1800" b="1" dirty="0"/>
              <a:t>mountainbike</a:t>
            </a:r>
            <a:r>
              <a:rPr lang="nl-BE" sz="1800" dirty="0"/>
              <a:t>, speleologie, klimmen- en bergbeklimmen, rappel, </a:t>
            </a:r>
            <a:r>
              <a:rPr lang="nl-BE" sz="1800" dirty="0" err="1"/>
              <a:t>canyonning</a:t>
            </a:r>
            <a:r>
              <a:rPr lang="nl-BE" sz="1800" dirty="0"/>
              <a:t>, </a:t>
            </a:r>
            <a:r>
              <a:rPr lang="nl-BE" sz="1800" dirty="0" err="1"/>
              <a:t>rafting</a:t>
            </a:r>
            <a:r>
              <a:rPr lang="nl-BE" sz="1800" dirty="0"/>
              <a:t>. Sporten uitgeoefend in competitieverband. </a:t>
            </a:r>
            <a:br>
              <a:rPr lang="nl-BE" sz="1800" dirty="0"/>
            </a:br>
            <a:r>
              <a:rPr lang="nl-BE" sz="1800" dirty="0"/>
              <a:t>(</a:t>
            </a:r>
            <a:r>
              <a:rPr lang="nl-BE" sz="1800" dirty="0" err="1"/>
              <a:t>vb</a:t>
            </a:r>
            <a:r>
              <a:rPr lang="nl-BE" sz="1800" dirty="0"/>
              <a:t>: Ronde van Vlaanderen voor amateurs). </a:t>
            </a:r>
          </a:p>
          <a:p>
            <a:pPr>
              <a:buNone/>
            </a:pPr>
            <a:endParaRPr lang="nl-BE" sz="1800" dirty="0"/>
          </a:p>
          <a:p>
            <a:pPr>
              <a:buNone/>
            </a:pPr>
            <a:r>
              <a:rPr lang="nl-BE" sz="1800" b="1" dirty="0"/>
              <a:t>Sporten die uitgesloten zijn van dekking </a:t>
            </a:r>
            <a:r>
              <a:rPr lang="nl-BE" sz="1800" dirty="0"/>
              <a:t>via de basis of eventuele bijkomende verzekering: luchtsporten zoals bungeejump of parachute springen, diepzeeduiken, jacht, boksen. Dit soort sportactiviteiten wordt meestal via een externe club georganiseerd. Informeer daar wat de voorwaarden zijn van hun verzekeringspolis. </a:t>
            </a:r>
          </a:p>
          <a:p>
            <a:pPr>
              <a:buNone/>
            </a:pPr>
            <a:br>
              <a:rPr lang="nl-BE" sz="1800" dirty="0"/>
            </a:br>
            <a:br>
              <a:rPr lang="nl-BE" sz="1800" dirty="0"/>
            </a:br>
            <a:endParaRPr lang="nl-BE" altLang="nl-BE" sz="1800" dirty="0"/>
          </a:p>
        </p:txBody>
      </p:sp>
      <p:pic>
        <p:nvPicPr>
          <p:cNvPr id="3076" name="Picture 8" descr="rodeband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17"/>
          <a:stretch>
            <a:fillRect/>
          </a:stretch>
        </p:blipFill>
        <p:spPr bwMode="auto">
          <a:xfrm>
            <a:off x="0" y="6308725"/>
            <a:ext cx="91440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ext Box 9"/>
          <p:cNvSpPr txBox="1">
            <a:spLocks noChangeArrowheads="1"/>
          </p:cNvSpPr>
          <p:nvPr/>
        </p:nvSpPr>
        <p:spPr bwMode="auto">
          <a:xfrm>
            <a:off x="0" y="6400800"/>
            <a:ext cx="9144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nl-BE" sz="1200" dirty="0">
                <a:solidFill>
                  <a:schemeClr val="bg1"/>
                </a:solidFill>
              </a:rPr>
              <a:t>Linx+ </a:t>
            </a:r>
            <a:r>
              <a:rPr lang="en-US" altLang="nl-BE" sz="1200" dirty="0" err="1">
                <a:solidFill>
                  <a:schemeClr val="bg1"/>
                </a:solidFill>
              </a:rPr>
              <a:t>verzekeringen</a:t>
            </a:r>
            <a:r>
              <a:rPr lang="en-US" altLang="nl-BE" sz="1200" dirty="0">
                <a:solidFill>
                  <a:schemeClr val="bg1"/>
                </a:solidFill>
              </a:rPr>
              <a:t> – </a:t>
            </a:r>
            <a:r>
              <a:rPr lang="en-US" altLang="nl-BE" sz="1200" dirty="0" err="1">
                <a:solidFill>
                  <a:schemeClr val="bg1"/>
                </a:solidFill>
              </a:rPr>
              <a:t>versie</a:t>
            </a:r>
            <a:r>
              <a:rPr lang="en-US" altLang="nl-BE" sz="1200" dirty="0">
                <a:solidFill>
                  <a:schemeClr val="bg1"/>
                </a:solidFill>
              </a:rPr>
              <a:t> 8/04/2025</a:t>
            </a:r>
            <a:endParaRPr lang="en-US" altLang="nl-BE" sz="2400" dirty="0"/>
          </a:p>
        </p:txBody>
      </p:sp>
      <p:pic>
        <p:nvPicPr>
          <p:cNvPr id="3078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9900" y="355600"/>
            <a:ext cx="738188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13946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914400" y="457200"/>
            <a:ext cx="72390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nl-BE" sz="4200" b="1" dirty="0" err="1">
                <a:solidFill>
                  <a:srgbClr val="FD350B"/>
                </a:solidFill>
              </a:rPr>
              <a:t>Tentoonstelling</a:t>
            </a:r>
            <a:endParaRPr lang="en-US" altLang="nl-BE" sz="4200" b="1" dirty="0">
              <a:solidFill>
                <a:srgbClr val="FD350B"/>
              </a:solidFill>
            </a:endParaRPr>
          </a:p>
        </p:txBody>
      </p:sp>
      <p:sp>
        <p:nvSpPr>
          <p:cNvPr id="3075" name="Text Box 6"/>
          <p:cNvSpPr txBox="1">
            <a:spLocks noChangeArrowheads="1"/>
          </p:cNvSpPr>
          <p:nvPr/>
        </p:nvSpPr>
        <p:spPr bwMode="auto">
          <a:xfrm>
            <a:off x="990600" y="1295400"/>
            <a:ext cx="7162800" cy="208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nl-BE" sz="1800" dirty="0"/>
              <a:t>Onze rondreizende tentoonstelling </a:t>
            </a:r>
            <a:r>
              <a:rPr lang="nl-BE" sz="1800" b="1" dirty="0"/>
              <a:t>Vrouwen in Groote Oorlog </a:t>
            </a:r>
            <a:r>
              <a:rPr lang="nl-BE" sz="1800" dirty="0"/>
              <a:t>is verzekerd tijdens de opstelling maar ook tijdens transport en stockage. Dit is een specifieke verzekeringspolis. </a:t>
            </a:r>
          </a:p>
          <a:p>
            <a:pPr>
              <a:buNone/>
            </a:pPr>
            <a:r>
              <a:rPr lang="nl-BE" sz="1800" dirty="0"/>
              <a:t>Andere waardevolle tentoonstellingen kunnen dus op basis van dit soort polis verzekerd worden.  </a:t>
            </a:r>
            <a:br>
              <a:rPr lang="nl-BE" sz="1800" dirty="0"/>
            </a:br>
            <a:br>
              <a:rPr lang="nl-BE" sz="1800" dirty="0"/>
            </a:br>
            <a:endParaRPr lang="nl-BE" altLang="nl-BE" sz="1800" dirty="0"/>
          </a:p>
        </p:txBody>
      </p:sp>
      <p:pic>
        <p:nvPicPr>
          <p:cNvPr id="3076" name="Picture 8" descr="rodeband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17"/>
          <a:stretch>
            <a:fillRect/>
          </a:stretch>
        </p:blipFill>
        <p:spPr bwMode="auto">
          <a:xfrm>
            <a:off x="0" y="6308725"/>
            <a:ext cx="91440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ext Box 9"/>
          <p:cNvSpPr txBox="1">
            <a:spLocks noChangeArrowheads="1"/>
          </p:cNvSpPr>
          <p:nvPr/>
        </p:nvSpPr>
        <p:spPr bwMode="auto">
          <a:xfrm>
            <a:off x="0" y="6400800"/>
            <a:ext cx="9144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nl-BE" sz="1200" dirty="0">
                <a:solidFill>
                  <a:schemeClr val="bg1"/>
                </a:solidFill>
              </a:rPr>
              <a:t>Linx+ </a:t>
            </a:r>
            <a:r>
              <a:rPr lang="en-US" altLang="nl-BE" sz="1200" dirty="0" err="1">
                <a:solidFill>
                  <a:schemeClr val="bg1"/>
                </a:solidFill>
              </a:rPr>
              <a:t>verzekeringen</a:t>
            </a:r>
            <a:r>
              <a:rPr lang="en-US" altLang="nl-BE" sz="1200" dirty="0">
                <a:solidFill>
                  <a:schemeClr val="bg1"/>
                </a:solidFill>
              </a:rPr>
              <a:t> – </a:t>
            </a:r>
            <a:r>
              <a:rPr lang="en-US" altLang="nl-BE" sz="1200" dirty="0" err="1">
                <a:solidFill>
                  <a:schemeClr val="bg1"/>
                </a:solidFill>
              </a:rPr>
              <a:t>versie</a:t>
            </a:r>
            <a:r>
              <a:rPr lang="en-US" altLang="nl-BE" sz="1200" dirty="0">
                <a:solidFill>
                  <a:schemeClr val="bg1"/>
                </a:solidFill>
              </a:rPr>
              <a:t> 20/11/2017</a:t>
            </a:r>
            <a:endParaRPr lang="en-US" altLang="nl-BE" sz="2400" dirty="0"/>
          </a:p>
        </p:txBody>
      </p:sp>
      <p:pic>
        <p:nvPicPr>
          <p:cNvPr id="3078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9900" y="355600"/>
            <a:ext cx="738188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coveral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00"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2852936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nl-BE" sz="4800" b="1" dirty="0">
                <a:solidFill>
                  <a:schemeClr val="bg1"/>
                </a:solidFill>
              </a:rPr>
              <a:t>Wat is </a:t>
            </a:r>
            <a:r>
              <a:rPr lang="en-US" altLang="nl-BE" sz="4800" b="1" dirty="0" err="1">
                <a:solidFill>
                  <a:schemeClr val="bg1"/>
                </a:solidFill>
              </a:rPr>
              <a:t>niet</a:t>
            </a:r>
            <a:r>
              <a:rPr lang="en-US" altLang="nl-BE" sz="4800" b="1" dirty="0">
                <a:solidFill>
                  <a:schemeClr val="bg1"/>
                </a:solidFill>
              </a:rPr>
              <a:t> </a:t>
            </a:r>
            <a:r>
              <a:rPr lang="en-US" altLang="nl-BE" sz="4800" b="1" dirty="0" err="1">
                <a:solidFill>
                  <a:schemeClr val="bg1"/>
                </a:solidFill>
              </a:rPr>
              <a:t>verzekerd</a:t>
            </a:r>
            <a:r>
              <a:rPr lang="en-US" altLang="nl-BE" sz="4800" b="1" dirty="0">
                <a:solidFill>
                  <a:schemeClr val="bg1"/>
                </a:solidFill>
              </a:rPr>
              <a:t>? </a:t>
            </a:r>
            <a:endParaRPr lang="en-US" altLang="nl-BE" sz="2400" dirty="0"/>
          </a:p>
        </p:txBody>
      </p:sp>
    </p:spTree>
    <p:extLst>
      <p:ext uri="{BB962C8B-B14F-4D97-AF65-F5344CB8AC3E}">
        <p14:creationId xmlns:p14="http://schemas.microsoft.com/office/powerpoint/2010/main" val="27706677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914400" y="457200"/>
            <a:ext cx="72390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nl-BE" sz="4200" b="1" dirty="0" err="1">
                <a:solidFill>
                  <a:srgbClr val="FD350B"/>
                </a:solidFill>
              </a:rPr>
              <a:t>Samen</a:t>
            </a:r>
            <a:r>
              <a:rPr lang="en-US" altLang="nl-BE" sz="4200" b="1" dirty="0">
                <a:solidFill>
                  <a:srgbClr val="FD350B"/>
                </a:solidFill>
              </a:rPr>
              <a:t> op reis </a:t>
            </a:r>
            <a:r>
              <a:rPr lang="en-US" altLang="nl-BE" sz="4200" b="1" dirty="0" err="1">
                <a:solidFill>
                  <a:srgbClr val="FD350B"/>
                </a:solidFill>
              </a:rPr>
              <a:t>gaan</a:t>
            </a:r>
            <a:endParaRPr lang="en-US" altLang="nl-BE" sz="4200" b="1" dirty="0">
              <a:solidFill>
                <a:srgbClr val="FD350B"/>
              </a:solidFill>
            </a:endParaRPr>
          </a:p>
        </p:txBody>
      </p:sp>
      <p:sp>
        <p:nvSpPr>
          <p:cNvPr id="3075" name="Text Box 6"/>
          <p:cNvSpPr txBox="1">
            <a:spLocks noChangeArrowheads="1"/>
          </p:cNvSpPr>
          <p:nvPr/>
        </p:nvSpPr>
        <p:spPr bwMode="auto">
          <a:xfrm>
            <a:off x="990600" y="1268760"/>
            <a:ext cx="7162800" cy="41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285750" indent="-285750">
              <a:defRPr/>
            </a:pPr>
            <a:r>
              <a:rPr lang="nl-BE" sz="1800" dirty="0">
                <a:latin typeface="Arial" charset="0"/>
              </a:rPr>
              <a:t>Wil je met je afdeling een uitgebreide reis organiseren, doe dit via een </a:t>
            </a:r>
            <a:r>
              <a:rPr lang="nl-BE" sz="1800" b="1" dirty="0">
                <a:latin typeface="Arial" charset="0"/>
              </a:rPr>
              <a:t>erkend reisbureau</a:t>
            </a:r>
            <a:r>
              <a:rPr lang="nl-BE" sz="1800" dirty="0">
                <a:latin typeface="Arial" charset="0"/>
              </a:rPr>
              <a:t>. Immers, wanneer je zelf organisator ‘speelt’ ben je bij een ongeval niet alleen burgerlijk aansprakelijk maar tevens </a:t>
            </a:r>
            <a:r>
              <a:rPr lang="nl-BE" sz="1800" dirty="0" err="1">
                <a:latin typeface="Arial" charset="0"/>
              </a:rPr>
              <a:t>strafrechterlijk</a:t>
            </a:r>
            <a:r>
              <a:rPr lang="nl-BE" sz="1800" dirty="0">
                <a:latin typeface="Arial" charset="0"/>
              </a:rPr>
              <a:t>. </a:t>
            </a:r>
          </a:p>
          <a:p>
            <a:pPr>
              <a:buNone/>
              <a:defRPr/>
            </a:pPr>
            <a:endParaRPr lang="nl-BE" sz="1800" dirty="0">
              <a:solidFill>
                <a:srgbClr val="FF0000"/>
              </a:solidFill>
              <a:latin typeface="Arial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nl-BE" sz="1800" dirty="0">
                <a:solidFill>
                  <a:srgbClr val="000000"/>
                </a:solidFill>
                <a:latin typeface="Arial" charset="0"/>
              </a:rPr>
              <a:t>Een en ander geldt ook voor begeleidende personeelsleden en/of vrijwilligers. Hun burgerlijke aansprakelijkheid is pas sluitend gedekt wanneer zij deelnemen aan een reis als r</a:t>
            </a:r>
            <a:r>
              <a:rPr lang="nl-BE" sz="1800" b="1" dirty="0">
                <a:solidFill>
                  <a:srgbClr val="000000"/>
                </a:solidFill>
                <a:latin typeface="Arial" charset="0"/>
              </a:rPr>
              <a:t>eisbegeleider</a:t>
            </a:r>
            <a:r>
              <a:rPr lang="nl-BE" sz="1800" dirty="0">
                <a:solidFill>
                  <a:srgbClr val="000000"/>
                </a:solidFill>
                <a:latin typeface="Arial" charset="0"/>
              </a:rPr>
              <a:t> van het reisbureau en niet als reisbegeleider van Linx+. Dus een </a:t>
            </a:r>
            <a:r>
              <a:rPr lang="nl-BE" sz="1800" b="1" dirty="0">
                <a:solidFill>
                  <a:srgbClr val="000000"/>
                </a:solidFill>
                <a:latin typeface="Arial" charset="0"/>
              </a:rPr>
              <a:t>erkende toelating van het reisbureau is verplicht!  </a:t>
            </a:r>
          </a:p>
          <a:p>
            <a:pPr>
              <a:buNone/>
              <a:defRPr/>
            </a:pPr>
            <a:endParaRPr lang="nl-BE" sz="1800" dirty="0">
              <a:solidFill>
                <a:srgbClr val="000000"/>
              </a:solidFill>
              <a:latin typeface="Arial" charset="0"/>
            </a:endParaRPr>
          </a:p>
          <a:p>
            <a:pPr>
              <a:buNone/>
            </a:pPr>
            <a:r>
              <a:rPr lang="nl-BE" sz="1800" dirty="0"/>
              <a:t>Voor een </a:t>
            </a:r>
            <a:r>
              <a:rPr lang="nl-BE" sz="1800" b="1" dirty="0"/>
              <a:t>ééndaagse busreis </a:t>
            </a:r>
            <a:r>
              <a:rPr lang="nl-BE" sz="1800" dirty="0"/>
              <a:t>hoef je geen extra verzekering af te sluiten maar informeer bij de busmaatschappij wat de voorwaarden zijn. </a:t>
            </a:r>
            <a:endParaRPr lang="nl-BE" altLang="nl-BE" sz="1800" dirty="0"/>
          </a:p>
        </p:txBody>
      </p:sp>
      <p:pic>
        <p:nvPicPr>
          <p:cNvPr id="3076" name="Picture 8" descr="rodeband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17"/>
          <a:stretch>
            <a:fillRect/>
          </a:stretch>
        </p:blipFill>
        <p:spPr bwMode="auto">
          <a:xfrm>
            <a:off x="0" y="6308725"/>
            <a:ext cx="91440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ext Box 9"/>
          <p:cNvSpPr txBox="1">
            <a:spLocks noChangeArrowheads="1"/>
          </p:cNvSpPr>
          <p:nvPr/>
        </p:nvSpPr>
        <p:spPr bwMode="auto">
          <a:xfrm>
            <a:off x="0" y="6400800"/>
            <a:ext cx="9144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nl-BE" sz="1200" dirty="0">
                <a:solidFill>
                  <a:schemeClr val="bg1"/>
                </a:solidFill>
              </a:rPr>
              <a:t>Linx+ </a:t>
            </a:r>
            <a:r>
              <a:rPr lang="en-US" altLang="nl-BE" sz="1200" dirty="0" err="1">
                <a:solidFill>
                  <a:schemeClr val="bg1"/>
                </a:solidFill>
              </a:rPr>
              <a:t>verzekeringen</a:t>
            </a:r>
            <a:r>
              <a:rPr lang="en-US" altLang="nl-BE" sz="1200" dirty="0">
                <a:solidFill>
                  <a:schemeClr val="bg1"/>
                </a:solidFill>
              </a:rPr>
              <a:t> – </a:t>
            </a:r>
            <a:r>
              <a:rPr lang="en-US" altLang="nl-BE" sz="1200" dirty="0" err="1">
                <a:solidFill>
                  <a:schemeClr val="bg1"/>
                </a:solidFill>
              </a:rPr>
              <a:t>versie</a:t>
            </a:r>
            <a:r>
              <a:rPr lang="en-US" altLang="nl-BE" sz="1200" dirty="0">
                <a:solidFill>
                  <a:schemeClr val="bg1"/>
                </a:solidFill>
              </a:rPr>
              <a:t> 8/04/2025</a:t>
            </a:r>
            <a:endParaRPr lang="en-US" altLang="nl-BE" sz="2400" dirty="0"/>
          </a:p>
        </p:txBody>
      </p:sp>
      <p:pic>
        <p:nvPicPr>
          <p:cNvPr id="3078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118604" y="355600"/>
            <a:ext cx="680779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97044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914400" y="457200"/>
            <a:ext cx="72390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nl-BE" sz="4200" b="1" dirty="0">
                <a:solidFill>
                  <a:srgbClr val="FD350B"/>
                </a:solidFill>
              </a:rPr>
              <a:t>All risk </a:t>
            </a:r>
            <a:r>
              <a:rPr lang="en-US" altLang="nl-BE" sz="4200" b="1" dirty="0" err="1">
                <a:solidFill>
                  <a:srgbClr val="FD350B"/>
                </a:solidFill>
              </a:rPr>
              <a:t>verzekering</a:t>
            </a:r>
            <a:endParaRPr lang="en-US" altLang="nl-BE" sz="4200" b="1" dirty="0">
              <a:solidFill>
                <a:srgbClr val="FD350B"/>
              </a:solidFill>
            </a:endParaRPr>
          </a:p>
        </p:txBody>
      </p:sp>
      <p:sp>
        <p:nvSpPr>
          <p:cNvPr id="3075" name="Text Box 6"/>
          <p:cNvSpPr txBox="1">
            <a:spLocks noChangeArrowheads="1"/>
          </p:cNvSpPr>
          <p:nvPr/>
        </p:nvSpPr>
        <p:spPr bwMode="auto">
          <a:xfrm>
            <a:off x="927100" y="1334536"/>
            <a:ext cx="7162800" cy="3859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  <a:defRPr/>
            </a:pPr>
            <a:r>
              <a:rPr lang="nl-BE" sz="1800" dirty="0">
                <a:latin typeface="Arial" charset="0"/>
              </a:rPr>
              <a:t>Met een </a:t>
            </a:r>
            <a:r>
              <a:rPr lang="nl-BE" sz="1800" dirty="0" err="1">
                <a:latin typeface="Arial" charset="0"/>
              </a:rPr>
              <a:t>all-risk</a:t>
            </a:r>
            <a:r>
              <a:rPr lang="nl-BE" sz="1800" dirty="0">
                <a:latin typeface="Arial" charset="0"/>
              </a:rPr>
              <a:t> verzekering kan je twee soorten zaken verzekeren:</a:t>
            </a:r>
          </a:p>
          <a:p>
            <a:pPr>
              <a:defRPr/>
            </a:pPr>
            <a:endParaRPr lang="nl-BE" sz="1800" dirty="0">
              <a:latin typeface="Arial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nl-BE" sz="1800" b="1" dirty="0">
                <a:latin typeface="Arial" charset="0"/>
              </a:rPr>
              <a:t>Waardevol materiaal </a:t>
            </a:r>
            <a:r>
              <a:rPr lang="nl-BE" sz="1800" dirty="0">
                <a:latin typeface="Arial" charset="0"/>
              </a:rPr>
              <a:t>van de afdeling zelf: computers, projector, geluidsinstallaties,…</a:t>
            </a:r>
          </a:p>
          <a:p>
            <a:pPr>
              <a:buNone/>
              <a:defRPr/>
            </a:pPr>
            <a:endParaRPr lang="nl-BE" sz="1800" dirty="0">
              <a:latin typeface="Arial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nl-BE" sz="1800" dirty="0">
                <a:latin typeface="Arial" charset="0"/>
              </a:rPr>
              <a:t>Materiaal dat </a:t>
            </a:r>
            <a:r>
              <a:rPr lang="nl-BE" sz="1800" b="1" dirty="0">
                <a:latin typeface="Arial" charset="0"/>
              </a:rPr>
              <a:t>gehuurd of geleend </a:t>
            </a:r>
            <a:r>
              <a:rPr lang="nl-BE" sz="1800" dirty="0">
                <a:latin typeface="Arial" charset="0"/>
              </a:rPr>
              <a:t>wordt: een tent, lichtspots, geluidsinstallatie, projector,… 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endParaRPr lang="nl-BE" sz="1800" dirty="0">
              <a:latin typeface="Arial" charset="0"/>
            </a:endParaRPr>
          </a:p>
          <a:p>
            <a:pPr marL="285750" indent="-285750">
              <a:defRPr/>
            </a:pPr>
            <a:r>
              <a:rPr lang="nl-BE" sz="1800" dirty="0">
                <a:latin typeface="Arial" charset="0"/>
              </a:rPr>
              <a:t>Ook </a:t>
            </a:r>
            <a:r>
              <a:rPr lang="nl-BE" sz="1800" b="1" dirty="0">
                <a:latin typeface="Arial" charset="0"/>
              </a:rPr>
              <a:t>kunstwerken</a:t>
            </a:r>
            <a:r>
              <a:rPr lang="nl-BE" sz="1800" dirty="0">
                <a:latin typeface="Arial" charset="0"/>
              </a:rPr>
              <a:t> die tijdens een tentoonstelling getoond worden zijn te verzekeren via deze polis.</a:t>
            </a:r>
          </a:p>
          <a:p>
            <a:pPr>
              <a:defRPr/>
            </a:pPr>
            <a:endParaRPr lang="nl-BE" sz="1800" dirty="0">
              <a:latin typeface="Arial" charset="0"/>
            </a:endParaRPr>
          </a:p>
          <a:p>
            <a:pPr>
              <a:buNone/>
              <a:defRPr/>
            </a:pPr>
            <a:endParaRPr lang="nl-BE" sz="1800" dirty="0"/>
          </a:p>
        </p:txBody>
      </p:sp>
      <p:pic>
        <p:nvPicPr>
          <p:cNvPr id="3076" name="Picture 8" descr="rodeband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17"/>
          <a:stretch>
            <a:fillRect/>
          </a:stretch>
        </p:blipFill>
        <p:spPr bwMode="auto">
          <a:xfrm>
            <a:off x="0" y="6308725"/>
            <a:ext cx="91440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ext Box 9"/>
          <p:cNvSpPr txBox="1">
            <a:spLocks noChangeArrowheads="1"/>
          </p:cNvSpPr>
          <p:nvPr/>
        </p:nvSpPr>
        <p:spPr bwMode="auto">
          <a:xfrm>
            <a:off x="0" y="6400800"/>
            <a:ext cx="9144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nl-BE" sz="1200" dirty="0">
                <a:solidFill>
                  <a:schemeClr val="bg1"/>
                </a:solidFill>
              </a:rPr>
              <a:t>Linx+ </a:t>
            </a:r>
            <a:r>
              <a:rPr lang="en-US" altLang="nl-BE" sz="1200" dirty="0" err="1">
                <a:solidFill>
                  <a:schemeClr val="bg1"/>
                </a:solidFill>
              </a:rPr>
              <a:t>verzekeringen</a:t>
            </a:r>
            <a:r>
              <a:rPr lang="en-US" altLang="nl-BE" sz="1200" dirty="0">
                <a:solidFill>
                  <a:schemeClr val="bg1"/>
                </a:solidFill>
              </a:rPr>
              <a:t> – </a:t>
            </a:r>
            <a:r>
              <a:rPr lang="en-US" altLang="nl-BE" sz="1200" dirty="0" err="1">
                <a:solidFill>
                  <a:schemeClr val="bg1"/>
                </a:solidFill>
              </a:rPr>
              <a:t>versie</a:t>
            </a:r>
            <a:r>
              <a:rPr lang="en-US" altLang="nl-BE" sz="1200" dirty="0">
                <a:solidFill>
                  <a:schemeClr val="bg1"/>
                </a:solidFill>
              </a:rPr>
              <a:t> 8/04/2025</a:t>
            </a:r>
            <a:endParaRPr lang="en-US" altLang="nl-BE" sz="2400" dirty="0"/>
          </a:p>
        </p:txBody>
      </p:sp>
      <p:pic>
        <p:nvPicPr>
          <p:cNvPr id="3078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118604" y="355600"/>
            <a:ext cx="680779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36534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914400" y="457200"/>
            <a:ext cx="72390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nl-BE" sz="4200" b="1" dirty="0" err="1">
                <a:solidFill>
                  <a:srgbClr val="FD350B"/>
                </a:solidFill>
              </a:rPr>
              <a:t>Brandverzekering</a:t>
            </a:r>
            <a:endParaRPr lang="en-US" altLang="nl-BE" sz="4200" b="1" dirty="0">
              <a:solidFill>
                <a:srgbClr val="FD350B"/>
              </a:solidFill>
            </a:endParaRPr>
          </a:p>
        </p:txBody>
      </p:sp>
      <p:sp>
        <p:nvSpPr>
          <p:cNvPr id="3075" name="Text Box 6"/>
          <p:cNvSpPr txBox="1">
            <a:spLocks noChangeArrowheads="1"/>
          </p:cNvSpPr>
          <p:nvPr/>
        </p:nvSpPr>
        <p:spPr bwMode="auto">
          <a:xfrm>
            <a:off x="927100" y="1334536"/>
            <a:ext cx="7162800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BE" altLang="nl-BE" sz="1800" dirty="0"/>
              <a:t>Als afdeling Linx+ huur je of gebruik je een gebouw (of een deel ervan, ook voor slechts enkele uurtjes), dan gelden volgende regels: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nl-BE" altLang="nl-BE" sz="1800" dirty="0"/>
              <a:t>Indien er brand uitbreekt, dan zal je steeds </a:t>
            </a:r>
            <a:r>
              <a:rPr lang="nl-BE" altLang="nl-BE" sz="1800" b="1" dirty="0"/>
              <a:t>burgerlijk aansprakelijk </a:t>
            </a:r>
            <a:r>
              <a:rPr lang="nl-BE" altLang="nl-BE" sz="1800" dirty="0"/>
              <a:t>zijn. Tenzij je kan aantonen dat het ging om overmacht (blikseminslag, overslaande vlammen van naburige brand, ...) of wanneer een duidelijke constructiefout kan aangetoond worden.</a:t>
            </a:r>
          </a:p>
          <a:p>
            <a:pPr>
              <a:spcBef>
                <a:spcPct val="0"/>
              </a:spcBef>
              <a:buFontTx/>
              <a:buNone/>
            </a:pPr>
            <a:endParaRPr lang="nl-BE" altLang="nl-BE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nl-BE" altLang="nl-BE" sz="1800" dirty="0"/>
              <a:t>Het is dan ook belangrijk om te weten of de verhuurder/eigenaar in zijn brandverzekering een </a:t>
            </a:r>
            <a:r>
              <a:rPr lang="nl-BE" altLang="nl-BE" sz="1800" b="1" dirty="0"/>
              <a:t>clausule ‘afstand van verhaal’ </a:t>
            </a:r>
            <a:r>
              <a:rPr lang="nl-BE" altLang="nl-BE" sz="1800" dirty="0"/>
              <a:t>heeft laten opnemen. Is dat het geval, dan betekent dit dat de eigenaar of zijn verzekering bij een eventuele brand de schade niet zal verhalen op de huurder.</a:t>
            </a:r>
          </a:p>
          <a:p>
            <a:pPr>
              <a:spcBef>
                <a:spcPct val="0"/>
              </a:spcBef>
              <a:buFontTx/>
              <a:buNone/>
            </a:pPr>
            <a:endParaRPr lang="nl-BE" altLang="nl-BE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nl-BE" altLang="nl-BE" sz="1800" dirty="0"/>
              <a:t>Dus bij het afsluiten van een huurcontract best even checken of dit opgenomen is </a:t>
            </a:r>
            <a:r>
              <a:rPr lang="nl-BE" altLang="nl-BE" sz="1800" b="1" dirty="0"/>
              <a:t>of zelf een brandverzekering afsluiten</a:t>
            </a:r>
            <a:r>
              <a:rPr lang="nl-BE" altLang="nl-BE" sz="1800" dirty="0"/>
              <a:t>.</a:t>
            </a:r>
          </a:p>
        </p:txBody>
      </p:sp>
      <p:pic>
        <p:nvPicPr>
          <p:cNvPr id="3076" name="Picture 8" descr="rodeband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17"/>
          <a:stretch>
            <a:fillRect/>
          </a:stretch>
        </p:blipFill>
        <p:spPr bwMode="auto">
          <a:xfrm>
            <a:off x="0" y="6308725"/>
            <a:ext cx="91440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ext Box 9"/>
          <p:cNvSpPr txBox="1">
            <a:spLocks noChangeArrowheads="1"/>
          </p:cNvSpPr>
          <p:nvPr/>
        </p:nvSpPr>
        <p:spPr bwMode="auto">
          <a:xfrm>
            <a:off x="0" y="6400800"/>
            <a:ext cx="9144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nl-BE" sz="1200" dirty="0">
                <a:solidFill>
                  <a:schemeClr val="bg1"/>
                </a:solidFill>
              </a:rPr>
              <a:t>Linx+ </a:t>
            </a:r>
            <a:r>
              <a:rPr lang="en-US" altLang="nl-BE" sz="1200" dirty="0" err="1">
                <a:solidFill>
                  <a:schemeClr val="bg1"/>
                </a:solidFill>
              </a:rPr>
              <a:t>verzekeringen</a:t>
            </a:r>
            <a:r>
              <a:rPr lang="en-US" altLang="nl-BE" sz="1200" dirty="0">
                <a:solidFill>
                  <a:schemeClr val="bg1"/>
                </a:solidFill>
              </a:rPr>
              <a:t> – </a:t>
            </a:r>
            <a:r>
              <a:rPr lang="en-US" altLang="nl-BE" sz="1200" dirty="0" err="1">
                <a:solidFill>
                  <a:schemeClr val="bg1"/>
                </a:solidFill>
              </a:rPr>
              <a:t>versie</a:t>
            </a:r>
            <a:r>
              <a:rPr lang="en-US" altLang="nl-BE" sz="1200" dirty="0">
                <a:solidFill>
                  <a:schemeClr val="bg1"/>
                </a:solidFill>
              </a:rPr>
              <a:t> 8/04/2025</a:t>
            </a:r>
            <a:endParaRPr lang="en-US" altLang="nl-BE" sz="2400" dirty="0"/>
          </a:p>
        </p:txBody>
      </p:sp>
      <p:pic>
        <p:nvPicPr>
          <p:cNvPr id="3078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118604" y="355600"/>
            <a:ext cx="680779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8569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914400" y="457200"/>
            <a:ext cx="72390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nl-BE" sz="4200" b="1" dirty="0" err="1">
                <a:solidFill>
                  <a:srgbClr val="FD350B"/>
                </a:solidFill>
              </a:rPr>
              <a:t>Tentoonstelling</a:t>
            </a:r>
            <a:endParaRPr lang="en-US" altLang="nl-BE" sz="4200" b="1" dirty="0">
              <a:solidFill>
                <a:srgbClr val="FD350B"/>
              </a:solidFill>
            </a:endParaRPr>
          </a:p>
        </p:txBody>
      </p:sp>
      <p:sp>
        <p:nvSpPr>
          <p:cNvPr id="3075" name="Text Box 6"/>
          <p:cNvSpPr txBox="1">
            <a:spLocks noChangeArrowheads="1"/>
          </p:cNvSpPr>
          <p:nvPr/>
        </p:nvSpPr>
        <p:spPr bwMode="auto">
          <a:xfrm>
            <a:off x="990600" y="1295400"/>
            <a:ext cx="7162800" cy="208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nl-BE" sz="1800" dirty="0"/>
              <a:t>Onze rondreizende tentoonstelling </a:t>
            </a:r>
            <a:r>
              <a:rPr lang="nl-BE" sz="1800" b="1" dirty="0"/>
              <a:t>Vrouwen in Groote Oorlog </a:t>
            </a:r>
            <a:r>
              <a:rPr lang="nl-BE" sz="1800" dirty="0"/>
              <a:t>is verzekerd tijdens de opstelling maar ook tijdens transport en stockage. Dit is een specifieke verzekeringspolis. </a:t>
            </a:r>
          </a:p>
          <a:p>
            <a:pPr>
              <a:buNone/>
            </a:pPr>
            <a:r>
              <a:rPr lang="nl-BE" sz="1800" dirty="0"/>
              <a:t>Andere waardevolle tentoonstellingen kunnen dus op basis van dit soort polis verzekerd worden.  </a:t>
            </a:r>
            <a:br>
              <a:rPr lang="nl-BE" sz="1800" dirty="0"/>
            </a:br>
            <a:br>
              <a:rPr lang="nl-BE" sz="1800" dirty="0"/>
            </a:br>
            <a:endParaRPr lang="nl-BE" altLang="nl-BE" sz="1800" dirty="0"/>
          </a:p>
        </p:txBody>
      </p:sp>
      <p:pic>
        <p:nvPicPr>
          <p:cNvPr id="3076" name="Picture 8" descr="rodeband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17"/>
          <a:stretch>
            <a:fillRect/>
          </a:stretch>
        </p:blipFill>
        <p:spPr bwMode="auto">
          <a:xfrm>
            <a:off x="0" y="6308725"/>
            <a:ext cx="91440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ext Box 9"/>
          <p:cNvSpPr txBox="1">
            <a:spLocks noChangeArrowheads="1"/>
          </p:cNvSpPr>
          <p:nvPr/>
        </p:nvSpPr>
        <p:spPr bwMode="auto">
          <a:xfrm>
            <a:off x="0" y="6400800"/>
            <a:ext cx="9144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nl-BE" sz="1200" dirty="0">
                <a:solidFill>
                  <a:schemeClr val="bg1"/>
                </a:solidFill>
              </a:rPr>
              <a:t>Linx+ </a:t>
            </a:r>
            <a:r>
              <a:rPr lang="en-US" altLang="nl-BE" sz="1200" dirty="0" err="1">
                <a:solidFill>
                  <a:schemeClr val="bg1"/>
                </a:solidFill>
              </a:rPr>
              <a:t>verzekeringen</a:t>
            </a:r>
            <a:r>
              <a:rPr lang="en-US" altLang="nl-BE" sz="1200" dirty="0">
                <a:solidFill>
                  <a:schemeClr val="bg1"/>
                </a:solidFill>
              </a:rPr>
              <a:t> – </a:t>
            </a:r>
            <a:r>
              <a:rPr lang="en-US" altLang="nl-BE" sz="1200" dirty="0" err="1">
                <a:solidFill>
                  <a:schemeClr val="bg1"/>
                </a:solidFill>
              </a:rPr>
              <a:t>versie</a:t>
            </a:r>
            <a:r>
              <a:rPr lang="en-US" altLang="nl-BE" sz="1200" dirty="0">
                <a:solidFill>
                  <a:schemeClr val="bg1"/>
                </a:solidFill>
              </a:rPr>
              <a:t> 20/11/2017</a:t>
            </a:r>
            <a:endParaRPr lang="en-US" altLang="nl-BE" sz="2400" dirty="0"/>
          </a:p>
        </p:txBody>
      </p:sp>
      <p:pic>
        <p:nvPicPr>
          <p:cNvPr id="3078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9900" y="355600"/>
            <a:ext cx="738188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coveral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00"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2852936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nl-BE" sz="4800" b="1" dirty="0" err="1">
                <a:solidFill>
                  <a:schemeClr val="bg1"/>
                </a:solidFill>
              </a:rPr>
              <a:t>Als</a:t>
            </a:r>
            <a:r>
              <a:rPr lang="en-US" altLang="nl-BE" sz="4800" b="1" dirty="0">
                <a:solidFill>
                  <a:schemeClr val="bg1"/>
                </a:solidFill>
              </a:rPr>
              <a:t> het </a:t>
            </a:r>
            <a:r>
              <a:rPr lang="en-US" altLang="nl-BE" sz="4800" b="1" dirty="0" err="1">
                <a:solidFill>
                  <a:schemeClr val="bg1"/>
                </a:solidFill>
              </a:rPr>
              <a:t>toch</a:t>
            </a:r>
            <a:r>
              <a:rPr lang="en-US" altLang="nl-BE" sz="4800" b="1" dirty="0">
                <a:solidFill>
                  <a:schemeClr val="bg1"/>
                </a:solidFill>
              </a:rPr>
              <a:t> </a:t>
            </a:r>
            <a:r>
              <a:rPr lang="en-US" altLang="nl-BE" sz="4800" b="1" dirty="0" err="1">
                <a:solidFill>
                  <a:schemeClr val="bg1"/>
                </a:solidFill>
              </a:rPr>
              <a:t>misloopt</a:t>
            </a:r>
            <a:r>
              <a:rPr lang="en-US" altLang="nl-BE" sz="4800" b="1" dirty="0">
                <a:solidFill>
                  <a:schemeClr val="bg1"/>
                </a:solidFill>
              </a:rPr>
              <a:t>… </a:t>
            </a:r>
            <a:endParaRPr lang="en-US" altLang="nl-BE" sz="2400" dirty="0"/>
          </a:p>
        </p:txBody>
      </p:sp>
    </p:spTree>
    <p:extLst>
      <p:ext uri="{BB962C8B-B14F-4D97-AF65-F5344CB8AC3E}">
        <p14:creationId xmlns:p14="http://schemas.microsoft.com/office/powerpoint/2010/main" val="2794894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914400" y="457200"/>
            <a:ext cx="72390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nl-BE" sz="4200" b="1" dirty="0">
                <a:solidFill>
                  <a:srgbClr val="FD350B"/>
                </a:solidFill>
              </a:rPr>
              <a:t>Wat doe je </a:t>
            </a:r>
            <a:r>
              <a:rPr lang="en-US" altLang="nl-BE" sz="4200" b="1" dirty="0" err="1">
                <a:solidFill>
                  <a:srgbClr val="FD350B"/>
                </a:solidFill>
              </a:rPr>
              <a:t>bij</a:t>
            </a:r>
            <a:r>
              <a:rPr lang="en-US" altLang="nl-BE" sz="4200" b="1" dirty="0">
                <a:solidFill>
                  <a:srgbClr val="FD350B"/>
                </a:solidFill>
              </a:rPr>
              <a:t> </a:t>
            </a:r>
            <a:r>
              <a:rPr lang="en-US" altLang="nl-BE" sz="4200" b="1" dirty="0" err="1">
                <a:solidFill>
                  <a:srgbClr val="FD350B"/>
                </a:solidFill>
              </a:rPr>
              <a:t>een</a:t>
            </a:r>
            <a:r>
              <a:rPr lang="en-US" altLang="nl-BE" sz="4200" b="1" dirty="0">
                <a:solidFill>
                  <a:srgbClr val="FD350B"/>
                </a:solidFill>
              </a:rPr>
              <a:t> </a:t>
            </a:r>
            <a:r>
              <a:rPr lang="en-US" altLang="nl-BE" sz="4200" b="1" dirty="0" err="1">
                <a:solidFill>
                  <a:srgbClr val="FD350B"/>
                </a:solidFill>
              </a:rPr>
              <a:t>ongeval</a:t>
            </a:r>
            <a:r>
              <a:rPr lang="en-US" altLang="nl-BE" sz="4200" b="1" dirty="0">
                <a:solidFill>
                  <a:srgbClr val="FD350B"/>
                </a:solidFill>
              </a:rPr>
              <a:t>?</a:t>
            </a:r>
          </a:p>
        </p:txBody>
      </p:sp>
      <p:sp>
        <p:nvSpPr>
          <p:cNvPr id="3075" name="Text Box 6"/>
          <p:cNvSpPr txBox="1">
            <a:spLocks noChangeArrowheads="1"/>
          </p:cNvSpPr>
          <p:nvPr/>
        </p:nvSpPr>
        <p:spPr bwMode="auto">
          <a:xfrm>
            <a:off x="990600" y="1295400"/>
            <a:ext cx="7162800" cy="3914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nl-BE" sz="1800" dirty="0"/>
              <a:t>Tref vooreerst alle </a:t>
            </a:r>
            <a:r>
              <a:rPr lang="nl-BE" sz="1800" b="1" dirty="0"/>
              <a:t>maatregelen</a:t>
            </a:r>
            <a:r>
              <a:rPr lang="nl-BE" sz="1800" dirty="0"/>
              <a:t> om de gevolgen van het schadegeval te voorkomen en ter verminderen. </a:t>
            </a:r>
          </a:p>
          <a:p>
            <a:pPr>
              <a:buNone/>
            </a:pPr>
            <a:endParaRPr lang="nl-BE" sz="1800" dirty="0"/>
          </a:p>
          <a:p>
            <a:pPr>
              <a:buNone/>
            </a:pPr>
            <a:r>
              <a:rPr lang="nl-BE" sz="1800" dirty="0"/>
              <a:t>Stel zo snel mogelijk en </a:t>
            </a:r>
            <a:r>
              <a:rPr lang="nl-BE" sz="1800" b="1" dirty="0"/>
              <a:t>binnen de 8 dagen </a:t>
            </a:r>
            <a:r>
              <a:rPr lang="nl-BE" sz="1800" dirty="0"/>
              <a:t>nadat je kennis hebt genomen van het ongeval of schadegeval de lokale medewerker of  het landelijk secretariaat op de hoogte op basis van het document </a:t>
            </a:r>
            <a:r>
              <a:rPr lang="nl-BE" sz="1800" b="1" dirty="0"/>
              <a:t>ongevalsaangifte</a:t>
            </a:r>
            <a:r>
              <a:rPr lang="nl-BE" sz="1800" dirty="0"/>
              <a:t>.</a:t>
            </a:r>
          </a:p>
          <a:p>
            <a:pPr>
              <a:buNone/>
            </a:pPr>
            <a:endParaRPr lang="nl-BE" sz="1800" dirty="0"/>
          </a:p>
          <a:p>
            <a:pPr>
              <a:buNone/>
            </a:pPr>
            <a:r>
              <a:rPr lang="nl-BE" sz="1800" dirty="0"/>
              <a:t>Bezorg alle </a:t>
            </a:r>
            <a:r>
              <a:rPr lang="nl-BE" sz="1800" b="1" dirty="0"/>
              <a:t>bewijsstukken</a:t>
            </a:r>
            <a:r>
              <a:rPr lang="nl-BE" sz="1800" dirty="0"/>
              <a:t> van de geleden schade en de documenten met betrekking tot het schadegeval zo snel mogelijk aan P&amp;V op basis van het dossiernummer dat volgt na de ongevalsaangifte. </a:t>
            </a:r>
            <a:br>
              <a:rPr lang="nl-BE" sz="1800" dirty="0"/>
            </a:br>
            <a:endParaRPr lang="nl-BE" altLang="nl-BE" sz="1800" dirty="0"/>
          </a:p>
        </p:txBody>
      </p:sp>
      <p:pic>
        <p:nvPicPr>
          <p:cNvPr id="3076" name="Picture 8" descr="rodeband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17"/>
          <a:stretch>
            <a:fillRect/>
          </a:stretch>
        </p:blipFill>
        <p:spPr bwMode="auto">
          <a:xfrm>
            <a:off x="0" y="6308725"/>
            <a:ext cx="91440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ext Box 9"/>
          <p:cNvSpPr txBox="1">
            <a:spLocks noChangeArrowheads="1"/>
          </p:cNvSpPr>
          <p:nvPr/>
        </p:nvSpPr>
        <p:spPr bwMode="auto">
          <a:xfrm>
            <a:off x="0" y="6400800"/>
            <a:ext cx="9144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nl-BE" sz="1200" dirty="0">
                <a:solidFill>
                  <a:schemeClr val="bg1"/>
                </a:solidFill>
              </a:rPr>
              <a:t>Linx+ </a:t>
            </a:r>
            <a:r>
              <a:rPr lang="en-US" altLang="nl-BE" sz="1200" dirty="0" err="1">
                <a:solidFill>
                  <a:schemeClr val="bg1"/>
                </a:solidFill>
              </a:rPr>
              <a:t>verzekeringen</a:t>
            </a:r>
            <a:r>
              <a:rPr lang="en-US" altLang="nl-BE" sz="1200" dirty="0">
                <a:solidFill>
                  <a:schemeClr val="bg1"/>
                </a:solidFill>
              </a:rPr>
              <a:t> – </a:t>
            </a:r>
            <a:r>
              <a:rPr lang="en-US" altLang="nl-BE" sz="1200" dirty="0" err="1">
                <a:solidFill>
                  <a:schemeClr val="bg1"/>
                </a:solidFill>
              </a:rPr>
              <a:t>versie</a:t>
            </a:r>
            <a:r>
              <a:rPr lang="en-US" altLang="nl-BE" sz="1200" dirty="0">
                <a:solidFill>
                  <a:schemeClr val="bg1"/>
                </a:solidFill>
              </a:rPr>
              <a:t> 8/04/2025</a:t>
            </a:r>
            <a:endParaRPr lang="en-US" altLang="nl-BE" sz="2400" dirty="0"/>
          </a:p>
        </p:txBody>
      </p:sp>
      <p:pic>
        <p:nvPicPr>
          <p:cNvPr id="3078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118604" y="355600"/>
            <a:ext cx="680779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28874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914400" y="457200"/>
            <a:ext cx="72390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nl-BE" sz="4200" b="1" dirty="0">
                <a:solidFill>
                  <a:srgbClr val="FD350B"/>
                </a:solidFill>
              </a:rPr>
              <a:t>Contact </a:t>
            </a:r>
            <a:r>
              <a:rPr lang="en-US" altLang="nl-BE" sz="4200" b="1" dirty="0" err="1">
                <a:solidFill>
                  <a:srgbClr val="FD350B"/>
                </a:solidFill>
              </a:rPr>
              <a:t>en</a:t>
            </a:r>
            <a:r>
              <a:rPr lang="en-US" altLang="nl-BE" sz="4200" b="1" dirty="0">
                <a:solidFill>
                  <a:srgbClr val="FD350B"/>
                </a:solidFill>
              </a:rPr>
              <a:t> </a:t>
            </a:r>
            <a:r>
              <a:rPr lang="en-US" altLang="nl-BE" sz="4200" b="1" dirty="0" err="1">
                <a:solidFill>
                  <a:srgbClr val="FD350B"/>
                </a:solidFill>
              </a:rPr>
              <a:t>vragen</a:t>
            </a:r>
            <a:endParaRPr lang="en-US" altLang="nl-BE" sz="4200" b="1" dirty="0">
              <a:solidFill>
                <a:srgbClr val="FD350B"/>
              </a:solidFill>
            </a:endParaRPr>
          </a:p>
        </p:txBody>
      </p:sp>
      <p:sp>
        <p:nvSpPr>
          <p:cNvPr id="3075" name="Text Box 6"/>
          <p:cNvSpPr txBox="1">
            <a:spLocks noChangeArrowheads="1"/>
          </p:cNvSpPr>
          <p:nvPr/>
        </p:nvSpPr>
        <p:spPr bwMode="auto">
          <a:xfrm>
            <a:off x="990600" y="1295400"/>
            <a:ext cx="7162800" cy="4025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nl-BE" altLang="nl-BE" sz="1800" b="1" dirty="0"/>
              <a:t>Linx+ </a:t>
            </a:r>
          </a:p>
          <a:p>
            <a:pPr>
              <a:buNone/>
            </a:pPr>
            <a:r>
              <a:rPr lang="nl-BE" altLang="nl-BE" sz="1800" dirty="0">
                <a:latin typeface="Arial"/>
                <a:ea typeface="ＭＳ Ｐゴシック"/>
                <a:cs typeface="Arial"/>
              </a:rPr>
              <a:t>Els Rits / </a:t>
            </a:r>
            <a:r>
              <a:rPr lang="nl-BE" sz="1800" dirty="0">
                <a:latin typeface="Arial"/>
                <a:ea typeface="ＭＳ Ｐゴシック"/>
                <a:cs typeface="Arial"/>
              </a:rPr>
              <a:t>Sandra Temmerman </a:t>
            </a:r>
          </a:p>
          <a:p>
            <a:pPr>
              <a:buNone/>
            </a:pPr>
            <a:r>
              <a:rPr lang="nl-BE" altLang="nl-BE" sz="1800" dirty="0"/>
              <a:t>Hoogstraat 42</a:t>
            </a:r>
          </a:p>
          <a:p>
            <a:pPr>
              <a:buNone/>
            </a:pPr>
            <a:r>
              <a:rPr lang="nl-BE" altLang="nl-BE" sz="1800" dirty="0"/>
              <a:t>1000 Brussel</a:t>
            </a:r>
          </a:p>
          <a:p>
            <a:pPr>
              <a:buNone/>
            </a:pPr>
            <a:endParaRPr lang="nl-BE" altLang="nl-BE" sz="1800" dirty="0"/>
          </a:p>
          <a:p>
            <a:pPr>
              <a:buNone/>
            </a:pPr>
            <a:r>
              <a:rPr lang="nl-BE" altLang="nl-BE" sz="1800" dirty="0"/>
              <a:t>02 289 01 80 of 02 289 01 72</a:t>
            </a:r>
          </a:p>
          <a:p>
            <a:pPr>
              <a:buNone/>
            </a:pPr>
            <a:r>
              <a:rPr lang="nl-BE" altLang="nl-BE" sz="1800" dirty="0">
                <a:latin typeface="Arial"/>
                <a:ea typeface="ＭＳ Ｐゴシック"/>
                <a:cs typeface="Arial"/>
                <a:hlinkClick r:id="rId2"/>
              </a:rPr>
              <a:t>info@linxplus.be</a:t>
            </a:r>
            <a:endParaRPr lang="nl-BE" altLang="nl-BE" sz="1800" dirty="0">
              <a:latin typeface="Arial"/>
              <a:ea typeface="ＭＳ Ｐゴシック"/>
              <a:cs typeface="Arial"/>
            </a:endParaRPr>
          </a:p>
          <a:p>
            <a:pPr>
              <a:buNone/>
            </a:pPr>
            <a:r>
              <a:rPr lang="nl-BE" sz="1800" dirty="0">
                <a:latin typeface="Arial"/>
                <a:ea typeface="ＭＳ Ｐゴシック"/>
                <a:cs typeface="Arial"/>
                <a:hlinkClick r:id="rId3"/>
              </a:rPr>
              <a:t>els.rits@linxplus.be</a:t>
            </a:r>
          </a:p>
          <a:p>
            <a:pPr>
              <a:buNone/>
            </a:pPr>
            <a:r>
              <a:rPr lang="nl-BE" altLang="nl-BE" sz="1800" dirty="0">
                <a:latin typeface="Arial"/>
                <a:ea typeface="ＭＳ Ｐゴシック"/>
                <a:cs typeface="Arial"/>
                <a:hlinkClick r:id="rId4"/>
              </a:rPr>
              <a:t>sandra.temmerman@linxplus.be</a:t>
            </a:r>
            <a:endParaRPr lang="nl-BE" altLang="nl-BE" sz="1800">
              <a:latin typeface="Arial"/>
              <a:ea typeface="ＭＳ Ｐゴシック"/>
              <a:cs typeface="Arial"/>
            </a:endParaRPr>
          </a:p>
          <a:p>
            <a:pPr>
              <a:buNone/>
            </a:pPr>
            <a:endParaRPr lang="nl-BE" altLang="nl-BE" sz="1800" dirty="0"/>
          </a:p>
          <a:p>
            <a:pPr>
              <a:buNone/>
            </a:pPr>
            <a:endParaRPr lang="nl-BE" altLang="nl-BE" sz="1800" dirty="0"/>
          </a:p>
          <a:p>
            <a:pPr>
              <a:buNone/>
            </a:pPr>
            <a:endParaRPr lang="nl-BE" altLang="nl-BE" sz="1800" dirty="0"/>
          </a:p>
        </p:txBody>
      </p:sp>
      <p:pic>
        <p:nvPicPr>
          <p:cNvPr id="3076" name="Picture 8" descr="rodeband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17"/>
          <a:stretch>
            <a:fillRect/>
          </a:stretch>
        </p:blipFill>
        <p:spPr bwMode="auto">
          <a:xfrm>
            <a:off x="0" y="6308725"/>
            <a:ext cx="91440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ext Box 9"/>
          <p:cNvSpPr txBox="1">
            <a:spLocks noChangeArrowheads="1"/>
          </p:cNvSpPr>
          <p:nvPr/>
        </p:nvSpPr>
        <p:spPr bwMode="auto">
          <a:xfrm>
            <a:off x="0" y="6400800"/>
            <a:ext cx="9144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nl-BE" sz="1200" dirty="0">
                <a:solidFill>
                  <a:schemeClr val="bg1"/>
                </a:solidFill>
              </a:rPr>
              <a:t>Linx+ </a:t>
            </a:r>
            <a:r>
              <a:rPr lang="en-US" altLang="nl-BE" sz="1200" dirty="0" err="1">
                <a:solidFill>
                  <a:schemeClr val="bg1"/>
                </a:solidFill>
              </a:rPr>
              <a:t>verzekeringen</a:t>
            </a:r>
            <a:r>
              <a:rPr lang="en-US" altLang="nl-BE" sz="1200" dirty="0">
                <a:solidFill>
                  <a:schemeClr val="bg1"/>
                </a:solidFill>
              </a:rPr>
              <a:t> – </a:t>
            </a:r>
            <a:r>
              <a:rPr lang="en-US" altLang="nl-BE" sz="1200" dirty="0" err="1">
                <a:solidFill>
                  <a:schemeClr val="bg1"/>
                </a:solidFill>
              </a:rPr>
              <a:t>versie</a:t>
            </a:r>
            <a:r>
              <a:rPr lang="en-US" altLang="nl-BE" sz="1200" dirty="0">
                <a:solidFill>
                  <a:schemeClr val="bg1"/>
                </a:solidFill>
              </a:rPr>
              <a:t> 8/04/2025</a:t>
            </a:r>
            <a:endParaRPr lang="en-US" altLang="nl-BE" sz="2400" dirty="0"/>
          </a:p>
        </p:txBody>
      </p:sp>
      <p:pic>
        <p:nvPicPr>
          <p:cNvPr id="3078" name="Afbeelding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118604" y="355600"/>
            <a:ext cx="680779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06477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914400" y="457200"/>
            <a:ext cx="72390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nl-BE" sz="4200" b="1" dirty="0" err="1">
                <a:solidFill>
                  <a:srgbClr val="FD350B"/>
                </a:solidFill>
              </a:rPr>
              <a:t>Tentoonstelling</a:t>
            </a:r>
            <a:endParaRPr lang="en-US" altLang="nl-BE" sz="4200" b="1" dirty="0">
              <a:solidFill>
                <a:srgbClr val="FD350B"/>
              </a:solidFill>
            </a:endParaRPr>
          </a:p>
        </p:txBody>
      </p:sp>
      <p:sp>
        <p:nvSpPr>
          <p:cNvPr id="3075" name="Text Box 6"/>
          <p:cNvSpPr txBox="1">
            <a:spLocks noChangeArrowheads="1"/>
          </p:cNvSpPr>
          <p:nvPr/>
        </p:nvSpPr>
        <p:spPr bwMode="auto">
          <a:xfrm>
            <a:off x="990600" y="1295400"/>
            <a:ext cx="7162800" cy="208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nl-BE" sz="1800" dirty="0"/>
              <a:t>Onze rondreizende tentoonstelling </a:t>
            </a:r>
            <a:r>
              <a:rPr lang="nl-BE" sz="1800" b="1" dirty="0"/>
              <a:t>Vrouwen in Groote Oorlog </a:t>
            </a:r>
            <a:r>
              <a:rPr lang="nl-BE" sz="1800" dirty="0"/>
              <a:t>is verzekerd tijdens de opstelling maar ook tijdens transport en stockage. Dit is een specifieke verzekeringspolis. </a:t>
            </a:r>
          </a:p>
          <a:p>
            <a:pPr>
              <a:buNone/>
            </a:pPr>
            <a:r>
              <a:rPr lang="nl-BE" sz="1800" dirty="0"/>
              <a:t>Andere waardevolle tentoonstellingen kunnen dus op basis van dit soort polis verzekerd worden.  </a:t>
            </a:r>
            <a:br>
              <a:rPr lang="nl-BE" sz="1800" dirty="0"/>
            </a:br>
            <a:br>
              <a:rPr lang="nl-BE" sz="1800" dirty="0"/>
            </a:br>
            <a:endParaRPr lang="nl-BE" altLang="nl-BE" sz="1800" dirty="0"/>
          </a:p>
        </p:txBody>
      </p:sp>
      <p:pic>
        <p:nvPicPr>
          <p:cNvPr id="3078" name="Afbeelding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9900" y="355600"/>
            <a:ext cx="738188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coveral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00"/>
          <a:stretch>
            <a:fillRect/>
          </a:stretch>
        </p:blipFill>
        <p:spPr bwMode="auto">
          <a:xfrm>
            <a:off x="0" y="1"/>
            <a:ext cx="9144000" cy="5019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2337370"/>
            <a:ext cx="9144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nl-BE" sz="4800" b="1" dirty="0" err="1">
                <a:solidFill>
                  <a:schemeClr val="bg1"/>
                </a:solidFill>
              </a:rPr>
              <a:t>Bedankt</a:t>
            </a:r>
            <a:r>
              <a:rPr lang="en-US" altLang="nl-BE" sz="4800" b="1" dirty="0">
                <a:solidFill>
                  <a:schemeClr val="bg1"/>
                </a:solidFill>
              </a:rPr>
              <a:t> </a:t>
            </a:r>
            <a:r>
              <a:rPr lang="en-US" altLang="nl-BE" sz="4800" b="1" dirty="0" err="1">
                <a:solidFill>
                  <a:schemeClr val="bg1"/>
                </a:solidFill>
              </a:rPr>
              <a:t>voor</a:t>
            </a:r>
            <a:r>
              <a:rPr lang="en-US" altLang="nl-BE" sz="4800" b="1" dirty="0">
                <a:solidFill>
                  <a:schemeClr val="bg1"/>
                </a:solidFill>
              </a:rPr>
              <a:t> </a:t>
            </a:r>
            <a:br>
              <a:rPr lang="en-US" altLang="nl-BE" sz="4800" b="1" dirty="0">
                <a:solidFill>
                  <a:schemeClr val="bg1"/>
                </a:solidFill>
              </a:rPr>
            </a:br>
            <a:r>
              <a:rPr lang="en-US" altLang="nl-BE" sz="4800" b="1" dirty="0" err="1">
                <a:solidFill>
                  <a:schemeClr val="bg1"/>
                </a:solidFill>
              </a:rPr>
              <a:t>jullie</a:t>
            </a:r>
            <a:r>
              <a:rPr lang="en-US" altLang="nl-BE" sz="4800" b="1" dirty="0">
                <a:solidFill>
                  <a:schemeClr val="bg1"/>
                </a:solidFill>
              </a:rPr>
              <a:t> </a:t>
            </a:r>
            <a:r>
              <a:rPr lang="en-US" altLang="nl-BE" sz="4800" b="1" dirty="0" err="1">
                <a:solidFill>
                  <a:schemeClr val="bg1"/>
                </a:solidFill>
              </a:rPr>
              <a:t>aandacht</a:t>
            </a:r>
            <a:r>
              <a:rPr lang="en-US" altLang="nl-BE" sz="4800" b="1" dirty="0">
                <a:solidFill>
                  <a:schemeClr val="bg1"/>
                </a:solidFill>
              </a:rPr>
              <a:t>! </a:t>
            </a:r>
            <a:endParaRPr lang="en-US" altLang="nl-BE" sz="24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F86BB07-8EF8-C046-4C99-2393E64190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8229" y="5569626"/>
            <a:ext cx="982336" cy="702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4962787-0733-304E-3714-9DF9C97990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1571" y="5628059"/>
            <a:ext cx="1351537" cy="59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51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914400" y="457200"/>
            <a:ext cx="72390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nl-BE" sz="4200" b="1" dirty="0" err="1">
                <a:solidFill>
                  <a:srgbClr val="FD350B"/>
                </a:solidFill>
              </a:rPr>
              <a:t>Tentoonstelling</a:t>
            </a:r>
            <a:endParaRPr lang="en-US" altLang="nl-BE" sz="4200" b="1" dirty="0">
              <a:solidFill>
                <a:srgbClr val="FD350B"/>
              </a:solidFill>
            </a:endParaRPr>
          </a:p>
        </p:txBody>
      </p:sp>
      <p:sp>
        <p:nvSpPr>
          <p:cNvPr id="3075" name="Text Box 6"/>
          <p:cNvSpPr txBox="1">
            <a:spLocks noChangeArrowheads="1"/>
          </p:cNvSpPr>
          <p:nvPr/>
        </p:nvSpPr>
        <p:spPr bwMode="auto">
          <a:xfrm>
            <a:off x="990600" y="1295400"/>
            <a:ext cx="7162800" cy="208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nl-BE" sz="1800" dirty="0"/>
              <a:t>Onze rondreizende tentoonstelling </a:t>
            </a:r>
            <a:r>
              <a:rPr lang="nl-BE" sz="1800" b="1" dirty="0"/>
              <a:t>Vrouwen in Groote Oorlog </a:t>
            </a:r>
            <a:r>
              <a:rPr lang="nl-BE" sz="1800" dirty="0"/>
              <a:t>is verzekerd tijdens de opstelling maar ook tijdens transport en stockage. Dit is een specifieke verzekeringspolis. </a:t>
            </a:r>
          </a:p>
          <a:p>
            <a:pPr>
              <a:buNone/>
            </a:pPr>
            <a:r>
              <a:rPr lang="nl-BE" sz="1800" dirty="0"/>
              <a:t>Andere waardevolle tentoonstellingen kunnen dus op basis van dit soort polis verzekerd worden.  </a:t>
            </a:r>
            <a:br>
              <a:rPr lang="nl-BE" sz="1800" dirty="0"/>
            </a:br>
            <a:br>
              <a:rPr lang="nl-BE" sz="1800" dirty="0"/>
            </a:br>
            <a:endParaRPr lang="nl-BE" altLang="nl-BE" sz="1800" dirty="0"/>
          </a:p>
        </p:txBody>
      </p:sp>
      <p:pic>
        <p:nvPicPr>
          <p:cNvPr id="3076" name="Picture 8" descr="rodeband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17"/>
          <a:stretch>
            <a:fillRect/>
          </a:stretch>
        </p:blipFill>
        <p:spPr bwMode="auto">
          <a:xfrm>
            <a:off x="0" y="6308725"/>
            <a:ext cx="91440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ext Box 9"/>
          <p:cNvSpPr txBox="1">
            <a:spLocks noChangeArrowheads="1"/>
          </p:cNvSpPr>
          <p:nvPr/>
        </p:nvSpPr>
        <p:spPr bwMode="auto">
          <a:xfrm>
            <a:off x="0" y="6400800"/>
            <a:ext cx="9144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nl-BE" sz="1200" dirty="0">
                <a:solidFill>
                  <a:schemeClr val="bg1"/>
                </a:solidFill>
              </a:rPr>
              <a:t>Linx+ </a:t>
            </a:r>
            <a:r>
              <a:rPr lang="en-US" altLang="nl-BE" sz="1200" dirty="0" err="1">
                <a:solidFill>
                  <a:schemeClr val="bg1"/>
                </a:solidFill>
              </a:rPr>
              <a:t>verzekeringen</a:t>
            </a:r>
            <a:r>
              <a:rPr lang="en-US" altLang="nl-BE" sz="1200" dirty="0">
                <a:solidFill>
                  <a:schemeClr val="bg1"/>
                </a:solidFill>
              </a:rPr>
              <a:t> – </a:t>
            </a:r>
            <a:r>
              <a:rPr lang="en-US" altLang="nl-BE" sz="1200" dirty="0" err="1">
                <a:solidFill>
                  <a:schemeClr val="bg1"/>
                </a:solidFill>
              </a:rPr>
              <a:t>versie</a:t>
            </a:r>
            <a:r>
              <a:rPr lang="en-US" altLang="nl-BE" sz="1200" dirty="0">
                <a:solidFill>
                  <a:schemeClr val="bg1"/>
                </a:solidFill>
              </a:rPr>
              <a:t> 20/11/2017</a:t>
            </a:r>
            <a:endParaRPr lang="en-US" altLang="nl-BE" sz="2400" dirty="0"/>
          </a:p>
        </p:txBody>
      </p:sp>
      <p:pic>
        <p:nvPicPr>
          <p:cNvPr id="3078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9900" y="355600"/>
            <a:ext cx="738188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coveral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00"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0" y="2852936"/>
            <a:ext cx="9144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nl-BE" sz="4800" b="1" dirty="0" err="1">
                <a:solidFill>
                  <a:schemeClr val="bg1"/>
                </a:solidFill>
              </a:rPr>
              <a:t>Wie</a:t>
            </a:r>
            <a:r>
              <a:rPr lang="en-US" altLang="nl-BE" sz="4800" b="1" dirty="0">
                <a:solidFill>
                  <a:schemeClr val="bg1"/>
                </a:solidFill>
              </a:rPr>
              <a:t>, </a:t>
            </a:r>
            <a:r>
              <a:rPr lang="en-US" altLang="nl-BE" sz="4800" b="1" dirty="0" err="1">
                <a:solidFill>
                  <a:schemeClr val="bg1"/>
                </a:solidFill>
              </a:rPr>
              <a:t>wanneer</a:t>
            </a:r>
            <a:r>
              <a:rPr lang="en-US" altLang="nl-BE" sz="4800" b="1" dirty="0">
                <a:solidFill>
                  <a:schemeClr val="bg1"/>
                </a:solidFill>
              </a:rPr>
              <a:t> </a:t>
            </a:r>
            <a:r>
              <a:rPr lang="en-US" altLang="nl-BE" sz="4800" b="1" dirty="0" err="1">
                <a:solidFill>
                  <a:schemeClr val="bg1"/>
                </a:solidFill>
              </a:rPr>
              <a:t>en</a:t>
            </a:r>
            <a:r>
              <a:rPr lang="en-US" altLang="nl-BE" sz="4800" b="1" dirty="0">
                <a:solidFill>
                  <a:schemeClr val="bg1"/>
                </a:solidFill>
              </a:rPr>
              <a:t> </a:t>
            </a:r>
            <a:r>
              <a:rPr lang="en-US" altLang="nl-BE" sz="4800" b="1" dirty="0" err="1">
                <a:solidFill>
                  <a:schemeClr val="bg1"/>
                </a:solidFill>
              </a:rPr>
              <a:t>voor</a:t>
            </a:r>
            <a:r>
              <a:rPr lang="en-US" altLang="nl-BE" sz="4800" b="1" dirty="0">
                <a:solidFill>
                  <a:schemeClr val="bg1"/>
                </a:solidFill>
              </a:rPr>
              <a:t> </a:t>
            </a:r>
            <a:br>
              <a:rPr lang="en-US" altLang="nl-BE" sz="4800" b="1" dirty="0">
                <a:solidFill>
                  <a:schemeClr val="bg1"/>
                </a:solidFill>
              </a:rPr>
            </a:br>
            <a:r>
              <a:rPr lang="en-US" altLang="nl-BE" sz="4800" b="1" dirty="0" err="1">
                <a:solidFill>
                  <a:schemeClr val="bg1"/>
                </a:solidFill>
              </a:rPr>
              <a:t>welke</a:t>
            </a:r>
            <a:r>
              <a:rPr lang="en-US" altLang="nl-BE" sz="4800" b="1" dirty="0">
                <a:solidFill>
                  <a:schemeClr val="bg1"/>
                </a:solidFill>
              </a:rPr>
              <a:t> </a:t>
            </a:r>
            <a:r>
              <a:rPr lang="en-US" altLang="nl-BE" sz="4800" b="1" dirty="0" err="1">
                <a:solidFill>
                  <a:schemeClr val="bg1"/>
                </a:solidFill>
              </a:rPr>
              <a:t>activiteiten</a:t>
            </a:r>
            <a:r>
              <a:rPr lang="en-US" altLang="nl-BE" sz="4800" b="1" dirty="0">
                <a:solidFill>
                  <a:schemeClr val="bg1"/>
                </a:solidFill>
              </a:rPr>
              <a:t>? </a:t>
            </a:r>
            <a:endParaRPr lang="en-US" altLang="nl-BE" sz="2400" dirty="0"/>
          </a:p>
        </p:txBody>
      </p:sp>
    </p:spTree>
    <p:extLst>
      <p:ext uri="{BB962C8B-B14F-4D97-AF65-F5344CB8AC3E}">
        <p14:creationId xmlns:p14="http://schemas.microsoft.com/office/powerpoint/2010/main" val="2533186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914400" y="457200"/>
            <a:ext cx="72390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nl-BE" sz="4200" b="1" dirty="0">
                <a:solidFill>
                  <a:srgbClr val="FD350B"/>
                </a:solidFill>
              </a:rPr>
              <a:t>Wie is </a:t>
            </a:r>
            <a:r>
              <a:rPr lang="en-US" altLang="nl-BE" sz="4200" b="1" dirty="0" err="1">
                <a:solidFill>
                  <a:srgbClr val="FD350B"/>
                </a:solidFill>
              </a:rPr>
              <a:t>verzekerd</a:t>
            </a:r>
            <a:r>
              <a:rPr lang="en-US" altLang="nl-BE" sz="4200" b="1" dirty="0">
                <a:solidFill>
                  <a:srgbClr val="FD350B"/>
                </a:solidFill>
              </a:rPr>
              <a:t>? </a:t>
            </a:r>
          </a:p>
        </p:txBody>
      </p:sp>
      <p:sp>
        <p:nvSpPr>
          <p:cNvPr id="3075" name="Text Box 6"/>
          <p:cNvSpPr txBox="1">
            <a:spLocks noChangeArrowheads="1"/>
          </p:cNvSpPr>
          <p:nvPr/>
        </p:nvSpPr>
        <p:spPr bwMode="auto">
          <a:xfrm>
            <a:off x="990600" y="1295400"/>
            <a:ext cx="716280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  <a:defRPr/>
            </a:pPr>
            <a:r>
              <a:rPr lang="nl-BE" sz="1800" dirty="0"/>
              <a:t>Wanneer de afdeling erkend is en </a:t>
            </a:r>
            <a:r>
              <a:rPr lang="nl-BE" sz="1800" b="1" dirty="0"/>
              <a:t>de lijst van vrijwilligers en deelnemers beschikbaar </a:t>
            </a:r>
            <a:r>
              <a:rPr lang="nl-BE" sz="1800" dirty="0"/>
              <a:t>zijn bij het gewestelijk en of/of het landelijk secretariaat, dan zijn volgende personen verzekerd (klassieke en ad hoc afdelingen):</a:t>
            </a:r>
            <a:br>
              <a:rPr lang="nl-BE" sz="1800" dirty="0"/>
            </a:br>
            <a:endParaRPr lang="nl-BE" sz="1800" dirty="0"/>
          </a:p>
          <a:p>
            <a:pPr>
              <a:buNone/>
              <a:defRPr/>
            </a:pPr>
            <a:r>
              <a:rPr lang="nl-BE" sz="1800" b="1" dirty="0"/>
              <a:t>Vrijwilligers</a:t>
            </a:r>
            <a:r>
              <a:rPr lang="nl-BE" sz="1800" dirty="0"/>
              <a:t>:</a:t>
            </a:r>
          </a:p>
          <a:p>
            <a:pPr marL="285750" indent="-285750">
              <a:defRPr/>
            </a:pPr>
            <a:r>
              <a:rPr lang="nl-BE" sz="1800" dirty="0"/>
              <a:t>Alle </a:t>
            </a:r>
            <a:r>
              <a:rPr lang="nl-BE" sz="1800" b="1" dirty="0"/>
              <a:t>bestuursleden</a:t>
            </a:r>
            <a:r>
              <a:rPr lang="nl-BE" sz="1800" dirty="0"/>
              <a:t> (namen moeten gekend zijn + functie)</a:t>
            </a:r>
          </a:p>
          <a:p>
            <a:pPr marL="285750" indent="-285750">
              <a:defRPr/>
            </a:pPr>
            <a:r>
              <a:rPr lang="nl-BE" sz="1800" dirty="0"/>
              <a:t>Alle </a:t>
            </a:r>
            <a:r>
              <a:rPr lang="nl-BE" sz="1800" b="1" dirty="0"/>
              <a:t>‘losse vrijwilligers’ </a:t>
            </a:r>
            <a:r>
              <a:rPr lang="nl-BE" sz="1800" dirty="0"/>
              <a:t>(enkel namen moeten bekend zijn)</a:t>
            </a:r>
            <a:br>
              <a:rPr lang="nl-BE" sz="1800" dirty="0"/>
            </a:br>
            <a:r>
              <a:rPr lang="nl-BE" sz="1800" dirty="0" err="1"/>
              <a:t>vb</a:t>
            </a:r>
            <a:r>
              <a:rPr lang="nl-BE" sz="1800" dirty="0"/>
              <a:t>: afwasser bij een eetfestijn, vrijwilligers die gidsen…</a:t>
            </a:r>
          </a:p>
          <a:p>
            <a:pPr>
              <a:buNone/>
              <a:defRPr/>
            </a:pPr>
            <a:endParaRPr lang="nl-BE" sz="1800" dirty="0"/>
          </a:p>
          <a:p>
            <a:pPr>
              <a:buNone/>
              <a:defRPr/>
            </a:pPr>
            <a:r>
              <a:rPr lang="nl-BE" sz="1800" b="1" dirty="0"/>
              <a:t>Deelnemers</a:t>
            </a:r>
            <a:r>
              <a:rPr lang="nl-BE" sz="1800" dirty="0"/>
              <a:t>: deelnemers zijn ook verzekerd bij deelname aan een activiteit. Belangrijk is daarbij dat </a:t>
            </a:r>
            <a:r>
              <a:rPr lang="nl-BE" sz="1800" b="1" dirty="0"/>
              <a:t>deelnemerslijsten</a:t>
            </a:r>
            <a:r>
              <a:rPr lang="nl-BE" sz="1800" dirty="0"/>
              <a:t> worden opgesteld bij een activiteit. Vooral bij activiteiten die een zeker risico inhouden zoals een wandeling of fietstocht. Bij een debatavond kan je werken met vermoedelijke aantallen. </a:t>
            </a:r>
          </a:p>
        </p:txBody>
      </p:sp>
      <p:pic>
        <p:nvPicPr>
          <p:cNvPr id="3076" name="Picture 8" descr="rodeband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17"/>
          <a:stretch>
            <a:fillRect/>
          </a:stretch>
        </p:blipFill>
        <p:spPr bwMode="auto">
          <a:xfrm>
            <a:off x="0" y="6308725"/>
            <a:ext cx="91440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ext Box 9"/>
          <p:cNvSpPr txBox="1">
            <a:spLocks noChangeArrowheads="1"/>
          </p:cNvSpPr>
          <p:nvPr/>
        </p:nvSpPr>
        <p:spPr bwMode="auto">
          <a:xfrm>
            <a:off x="0" y="6400800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nl-BE" sz="1200" dirty="0">
                <a:solidFill>
                  <a:schemeClr val="bg1"/>
                </a:solidFill>
              </a:rPr>
              <a:t>Linx+ </a:t>
            </a:r>
            <a:r>
              <a:rPr lang="en-US" altLang="nl-BE" sz="1200" dirty="0" err="1">
                <a:solidFill>
                  <a:schemeClr val="bg1"/>
                </a:solidFill>
              </a:rPr>
              <a:t>verzekeringen</a:t>
            </a:r>
            <a:r>
              <a:rPr lang="en-US" altLang="nl-BE" sz="1200" dirty="0">
                <a:solidFill>
                  <a:schemeClr val="bg1"/>
                </a:solidFill>
              </a:rPr>
              <a:t> – </a:t>
            </a:r>
            <a:r>
              <a:rPr lang="en-US" altLang="nl-BE" sz="1200" dirty="0" err="1">
                <a:solidFill>
                  <a:schemeClr val="bg1"/>
                </a:solidFill>
              </a:rPr>
              <a:t>versie</a:t>
            </a:r>
            <a:r>
              <a:rPr lang="en-US" altLang="nl-BE" sz="1200" dirty="0">
                <a:solidFill>
                  <a:schemeClr val="bg1"/>
                </a:solidFill>
              </a:rPr>
              <a:t> 8/04/2025</a:t>
            </a:r>
          </a:p>
          <a:p>
            <a:pPr algn="ctr">
              <a:spcBef>
                <a:spcPct val="50000"/>
              </a:spcBef>
              <a:buFontTx/>
              <a:buNone/>
            </a:pPr>
            <a:endParaRPr lang="en-US" altLang="nl-BE" sz="2400" dirty="0"/>
          </a:p>
        </p:txBody>
      </p:sp>
      <p:pic>
        <p:nvPicPr>
          <p:cNvPr id="3078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118604" y="355600"/>
            <a:ext cx="680779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7037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914400" y="457200"/>
            <a:ext cx="72390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nl-BE" sz="4200" b="1" dirty="0" err="1">
                <a:solidFill>
                  <a:srgbClr val="FD350B"/>
                </a:solidFill>
              </a:rPr>
              <a:t>Wanneer</a:t>
            </a:r>
            <a:r>
              <a:rPr lang="en-US" altLang="nl-BE" sz="4200" b="1" dirty="0">
                <a:solidFill>
                  <a:srgbClr val="FD350B"/>
                </a:solidFill>
              </a:rPr>
              <a:t> ben je </a:t>
            </a:r>
            <a:r>
              <a:rPr lang="en-US" altLang="nl-BE" sz="4200" b="1" dirty="0" err="1">
                <a:solidFill>
                  <a:srgbClr val="FD350B"/>
                </a:solidFill>
              </a:rPr>
              <a:t>verzekerd</a:t>
            </a:r>
            <a:r>
              <a:rPr lang="en-US" altLang="nl-BE" sz="4200" b="1" dirty="0">
                <a:solidFill>
                  <a:srgbClr val="FD350B"/>
                </a:solidFill>
              </a:rPr>
              <a:t>?</a:t>
            </a:r>
          </a:p>
        </p:txBody>
      </p:sp>
      <p:sp>
        <p:nvSpPr>
          <p:cNvPr id="3075" name="Text Box 6"/>
          <p:cNvSpPr txBox="1">
            <a:spLocks noChangeArrowheads="1"/>
          </p:cNvSpPr>
          <p:nvPr/>
        </p:nvSpPr>
        <p:spPr bwMode="auto">
          <a:xfrm>
            <a:off x="990600" y="1295400"/>
            <a:ext cx="7162800" cy="291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285750" indent="-285750">
              <a:defRPr/>
            </a:pPr>
            <a:endParaRPr lang="nl-BE" sz="1800" dirty="0"/>
          </a:p>
          <a:p>
            <a:pPr marL="285750" indent="-285750">
              <a:defRPr/>
            </a:pPr>
            <a:r>
              <a:rPr lang="nl-BE" sz="1800" dirty="0"/>
              <a:t>Elke vrijwilliger of deelnemer is </a:t>
            </a:r>
            <a:r>
              <a:rPr lang="nl-BE" sz="1800" b="1" dirty="0"/>
              <a:t>tijdens de activiteit maar ook tijdens het traject van en naar de activiteit </a:t>
            </a:r>
            <a:r>
              <a:rPr lang="nl-BE" sz="1800" dirty="0"/>
              <a:t>verzekerd. </a:t>
            </a:r>
          </a:p>
          <a:p>
            <a:pPr marL="285750" indent="-285750">
              <a:defRPr/>
            </a:pPr>
            <a:endParaRPr lang="nl-BE" sz="1800" dirty="0"/>
          </a:p>
          <a:p>
            <a:pPr marL="285750" indent="-285750">
              <a:defRPr/>
            </a:pPr>
            <a:r>
              <a:rPr lang="nl-BE" sz="1800" dirty="0"/>
              <a:t>Bedoeling is om daarbij het </a:t>
            </a:r>
            <a:r>
              <a:rPr lang="nl-BE" sz="1800" b="1" dirty="0"/>
              <a:t>kortste traject</a:t>
            </a:r>
            <a:r>
              <a:rPr lang="nl-BE" sz="1800" dirty="0"/>
              <a:t> te nemen.  </a:t>
            </a:r>
          </a:p>
          <a:p>
            <a:pPr marL="285750" indent="-285750">
              <a:defRPr/>
            </a:pPr>
            <a:endParaRPr lang="nl-BE" sz="1800" dirty="0"/>
          </a:p>
          <a:p>
            <a:pPr marL="285750" indent="-285750">
              <a:defRPr/>
            </a:pPr>
            <a:r>
              <a:rPr lang="nl-BE" sz="1800" dirty="0"/>
              <a:t>Tijdens het traject en de activiteit gedraag je je volgens de </a:t>
            </a:r>
            <a:r>
              <a:rPr lang="nl-BE" sz="1800" b="1" dirty="0"/>
              <a:t>wettelijke bepalingen</a:t>
            </a:r>
            <a:r>
              <a:rPr lang="nl-BE" sz="1800" dirty="0"/>
              <a:t> en als een goede huisvader. </a:t>
            </a:r>
          </a:p>
          <a:p>
            <a:pPr marL="285750" indent="-285750">
              <a:defRPr/>
            </a:pPr>
            <a:endParaRPr lang="nl-BE" sz="1800" dirty="0"/>
          </a:p>
        </p:txBody>
      </p:sp>
      <p:pic>
        <p:nvPicPr>
          <p:cNvPr id="3076" name="Picture 8" descr="rodeband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17"/>
          <a:stretch>
            <a:fillRect/>
          </a:stretch>
        </p:blipFill>
        <p:spPr bwMode="auto">
          <a:xfrm>
            <a:off x="0" y="6308725"/>
            <a:ext cx="91440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ext Box 9"/>
          <p:cNvSpPr txBox="1">
            <a:spLocks noChangeArrowheads="1"/>
          </p:cNvSpPr>
          <p:nvPr/>
        </p:nvSpPr>
        <p:spPr bwMode="auto">
          <a:xfrm>
            <a:off x="0" y="6400800"/>
            <a:ext cx="9144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nl-BE" sz="1200" dirty="0">
                <a:solidFill>
                  <a:schemeClr val="bg1"/>
                </a:solidFill>
              </a:rPr>
              <a:t>Linx+ </a:t>
            </a:r>
            <a:r>
              <a:rPr lang="en-US" altLang="nl-BE" sz="1200" dirty="0" err="1">
                <a:solidFill>
                  <a:schemeClr val="bg1"/>
                </a:solidFill>
              </a:rPr>
              <a:t>verzekeringen</a:t>
            </a:r>
            <a:r>
              <a:rPr lang="en-US" altLang="nl-BE" sz="1200" dirty="0">
                <a:solidFill>
                  <a:schemeClr val="bg1"/>
                </a:solidFill>
              </a:rPr>
              <a:t> – </a:t>
            </a:r>
            <a:r>
              <a:rPr lang="en-US" altLang="nl-BE" sz="1200" dirty="0" err="1">
                <a:solidFill>
                  <a:schemeClr val="bg1"/>
                </a:solidFill>
              </a:rPr>
              <a:t>versie</a:t>
            </a:r>
            <a:r>
              <a:rPr lang="en-US" altLang="nl-BE" sz="1200" dirty="0">
                <a:solidFill>
                  <a:schemeClr val="bg1"/>
                </a:solidFill>
              </a:rPr>
              <a:t> 8/04/2025</a:t>
            </a:r>
            <a:endParaRPr lang="en-US" altLang="nl-BE" sz="2400" dirty="0"/>
          </a:p>
        </p:txBody>
      </p:sp>
      <p:pic>
        <p:nvPicPr>
          <p:cNvPr id="3078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118604" y="355600"/>
            <a:ext cx="680779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4013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914400" y="457200"/>
            <a:ext cx="72390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nl-BE" sz="4200" b="1" dirty="0" err="1">
                <a:solidFill>
                  <a:srgbClr val="FD350B"/>
                </a:solidFill>
              </a:rPr>
              <a:t>Voor</a:t>
            </a:r>
            <a:r>
              <a:rPr lang="en-US" altLang="nl-BE" sz="4200" b="1" dirty="0">
                <a:solidFill>
                  <a:srgbClr val="FD350B"/>
                </a:solidFill>
              </a:rPr>
              <a:t> </a:t>
            </a:r>
            <a:r>
              <a:rPr lang="en-US" altLang="nl-BE" sz="4200" b="1" dirty="0" err="1">
                <a:solidFill>
                  <a:srgbClr val="FD350B"/>
                </a:solidFill>
              </a:rPr>
              <a:t>welke</a:t>
            </a:r>
            <a:r>
              <a:rPr lang="en-US" altLang="nl-BE" sz="4200" b="1" dirty="0">
                <a:solidFill>
                  <a:srgbClr val="FD350B"/>
                </a:solidFill>
              </a:rPr>
              <a:t> </a:t>
            </a:r>
            <a:r>
              <a:rPr lang="en-US" altLang="nl-BE" sz="4200" b="1" dirty="0" err="1">
                <a:solidFill>
                  <a:srgbClr val="FD350B"/>
                </a:solidFill>
              </a:rPr>
              <a:t>activiteiten</a:t>
            </a:r>
            <a:r>
              <a:rPr lang="en-US" altLang="nl-BE" sz="4200" b="1" dirty="0">
                <a:solidFill>
                  <a:srgbClr val="FD350B"/>
                </a:solidFill>
              </a:rPr>
              <a:t>?</a:t>
            </a:r>
          </a:p>
        </p:txBody>
      </p:sp>
      <p:sp>
        <p:nvSpPr>
          <p:cNvPr id="3075" name="Text Box 6"/>
          <p:cNvSpPr txBox="1">
            <a:spLocks noChangeArrowheads="1"/>
          </p:cNvSpPr>
          <p:nvPr/>
        </p:nvSpPr>
        <p:spPr bwMode="auto">
          <a:xfrm>
            <a:off x="990600" y="1295400"/>
            <a:ext cx="7162800" cy="4690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BE" sz="1800" dirty="0"/>
              <a:t>Informatiebijeenkomst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BE" sz="1800" dirty="0"/>
              <a:t>Tentoonstelling (niet de werken zelf)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BE" sz="1800" dirty="0"/>
              <a:t>Concert / toneel / museumbezoek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BE" sz="1800" dirty="0"/>
              <a:t>Dia- / filmvoorstelling / </a:t>
            </a:r>
            <a:r>
              <a:rPr lang="nl-BE" sz="1800" dirty="0" err="1"/>
              <a:t>Kwis</a:t>
            </a:r>
            <a:endParaRPr lang="nl-BE" sz="18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BE" sz="1800" dirty="0"/>
              <a:t>Debat / panelgesprek / boekbespreking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BE" sz="1800" dirty="0"/>
              <a:t>Ontmoetingsactiviteit (met maaltijd) / viering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BE" sz="1800" dirty="0"/>
              <a:t>Fiets / wandel(zoek)tocht (begeleid)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BE" sz="1800" dirty="0" err="1"/>
              <a:t>Busuitstap</a:t>
            </a:r>
            <a:endParaRPr lang="nl-BE" sz="18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BE" sz="1800" dirty="0"/>
              <a:t>Hobbybeoefening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BE" sz="1800" dirty="0"/>
              <a:t>Sensibiliseringsactiviteit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BE" sz="1800" dirty="0"/>
              <a:t>Ruil- en rommelmarkt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BE" sz="1800" dirty="0"/>
              <a:t>Barbecue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BE" sz="1800" dirty="0"/>
              <a:t>Sportactiviteiten met een recreatief karakter</a:t>
            </a:r>
          </a:p>
          <a:p>
            <a:pPr>
              <a:buNone/>
              <a:defRPr/>
            </a:pPr>
            <a:endParaRPr lang="nl-BE" sz="1800" dirty="0"/>
          </a:p>
        </p:txBody>
      </p:sp>
      <p:pic>
        <p:nvPicPr>
          <p:cNvPr id="3076" name="Picture 8" descr="rodeband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17"/>
          <a:stretch>
            <a:fillRect/>
          </a:stretch>
        </p:blipFill>
        <p:spPr bwMode="auto">
          <a:xfrm>
            <a:off x="0" y="6308725"/>
            <a:ext cx="91440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ext Box 9"/>
          <p:cNvSpPr txBox="1">
            <a:spLocks noChangeArrowheads="1"/>
          </p:cNvSpPr>
          <p:nvPr/>
        </p:nvSpPr>
        <p:spPr bwMode="auto">
          <a:xfrm>
            <a:off x="0" y="6400800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nl-BE" sz="1200" dirty="0">
                <a:solidFill>
                  <a:schemeClr val="bg1"/>
                </a:solidFill>
              </a:rPr>
              <a:t>Linx+ </a:t>
            </a:r>
            <a:r>
              <a:rPr lang="en-US" altLang="nl-BE" sz="1200" dirty="0" err="1">
                <a:solidFill>
                  <a:schemeClr val="bg1"/>
                </a:solidFill>
              </a:rPr>
              <a:t>verzekeringen</a:t>
            </a:r>
            <a:r>
              <a:rPr lang="en-US" altLang="nl-BE" sz="1200" dirty="0">
                <a:solidFill>
                  <a:schemeClr val="bg1"/>
                </a:solidFill>
              </a:rPr>
              <a:t> – </a:t>
            </a:r>
            <a:r>
              <a:rPr lang="en-US" altLang="nl-BE" sz="1200" dirty="0" err="1">
                <a:solidFill>
                  <a:schemeClr val="bg1"/>
                </a:solidFill>
              </a:rPr>
              <a:t>versie</a:t>
            </a:r>
            <a:r>
              <a:rPr lang="en-US" altLang="nl-BE" sz="1200" dirty="0">
                <a:solidFill>
                  <a:schemeClr val="bg1"/>
                </a:solidFill>
              </a:rPr>
              <a:t> 8/04/2025</a:t>
            </a:r>
          </a:p>
          <a:p>
            <a:pPr algn="ctr">
              <a:spcBef>
                <a:spcPct val="50000"/>
              </a:spcBef>
              <a:buFontTx/>
              <a:buNone/>
            </a:pPr>
            <a:endParaRPr lang="en-US" altLang="nl-BE" sz="2400" dirty="0"/>
          </a:p>
        </p:txBody>
      </p:sp>
      <p:pic>
        <p:nvPicPr>
          <p:cNvPr id="3078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118604" y="355600"/>
            <a:ext cx="680779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8355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coveral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00"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ext Box 5"/>
          <p:cNvSpPr txBox="1">
            <a:spLocks noChangeArrowheads="1"/>
          </p:cNvSpPr>
          <p:nvPr/>
        </p:nvSpPr>
        <p:spPr bwMode="auto">
          <a:xfrm>
            <a:off x="0" y="2852936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nl-BE" sz="4800" b="1" dirty="0" err="1">
                <a:solidFill>
                  <a:schemeClr val="bg1"/>
                </a:solidFill>
              </a:rPr>
              <a:t>Verschillende</a:t>
            </a:r>
            <a:r>
              <a:rPr lang="en-US" altLang="nl-BE" sz="4800" b="1" dirty="0">
                <a:solidFill>
                  <a:schemeClr val="bg1"/>
                </a:solidFill>
              </a:rPr>
              <a:t> </a:t>
            </a:r>
            <a:r>
              <a:rPr lang="en-US" altLang="nl-BE" sz="4800" b="1" dirty="0" err="1">
                <a:solidFill>
                  <a:schemeClr val="bg1"/>
                </a:solidFill>
              </a:rPr>
              <a:t>polissen</a:t>
            </a:r>
            <a:endParaRPr lang="en-US" altLang="nl-BE" sz="2400" dirty="0"/>
          </a:p>
        </p:txBody>
      </p:sp>
    </p:spTree>
    <p:extLst>
      <p:ext uri="{BB962C8B-B14F-4D97-AF65-F5344CB8AC3E}">
        <p14:creationId xmlns:p14="http://schemas.microsoft.com/office/powerpoint/2010/main" val="1094547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D4F29-B973-5F35-A7F7-F7E53DEB5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>
            <a:extLst>
              <a:ext uri="{FF2B5EF4-FFF2-40B4-BE49-F238E27FC236}">
                <a16:creationId xmlns:a16="http://schemas.microsoft.com/office/drawing/2014/main" id="{06E79781-0A5D-02D2-7D4C-5891C07661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57200"/>
            <a:ext cx="72390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nl-BE" sz="4200" b="1" dirty="0">
                <a:solidFill>
                  <a:srgbClr val="FD350B"/>
                </a:solidFill>
              </a:rPr>
              <a:t>Polissen</a:t>
            </a:r>
          </a:p>
        </p:txBody>
      </p:sp>
      <p:pic>
        <p:nvPicPr>
          <p:cNvPr id="3076" name="Picture 8" descr="rodeband2">
            <a:extLst>
              <a:ext uri="{FF2B5EF4-FFF2-40B4-BE49-F238E27FC236}">
                <a16:creationId xmlns:a16="http://schemas.microsoft.com/office/drawing/2014/main" id="{F91E9BEA-AA93-BE97-D9B3-4C4AEC459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17"/>
          <a:stretch>
            <a:fillRect/>
          </a:stretch>
        </p:blipFill>
        <p:spPr bwMode="auto">
          <a:xfrm>
            <a:off x="0" y="6308725"/>
            <a:ext cx="91440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ext Box 9">
            <a:extLst>
              <a:ext uri="{FF2B5EF4-FFF2-40B4-BE49-F238E27FC236}">
                <a16:creationId xmlns:a16="http://schemas.microsoft.com/office/drawing/2014/main" id="{D3B8676D-DBEF-ECAA-A772-B4927BA82B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00800"/>
            <a:ext cx="9144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nl-BE" sz="1200" dirty="0">
                <a:solidFill>
                  <a:schemeClr val="bg1"/>
                </a:solidFill>
              </a:rPr>
              <a:t>Linx+ </a:t>
            </a:r>
            <a:r>
              <a:rPr lang="en-US" altLang="nl-BE" sz="1200" dirty="0" err="1">
                <a:solidFill>
                  <a:schemeClr val="bg1"/>
                </a:solidFill>
              </a:rPr>
              <a:t>verzekeringen</a:t>
            </a:r>
            <a:r>
              <a:rPr lang="en-US" altLang="nl-BE" sz="1200" dirty="0">
                <a:solidFill>
                  <a:schemeClr val="bg1"/>
                </a:solidFill>
              </a:rPr>
              <a:t> – </a:t>
            </a:r>
            <a:r>
              <a:rPr lang="en-US" altLang="nl-BE" sz="1200" dirty="0" err="1">
                <a:solidFill>
                  <a:schemeClr val="bg1"/>
                </a:solidFill>
              </a:rPr>
              <a:t>versie</a:t>
            </a:r>
            <a:r>
              <a:rPr lang="en-US" altLang="nl-BE" sz="1200" dirty="0">
                <a:solidFill>
                  <a:schemeClr val="bg1"/>
                </a:solidFill>
              </a:rPr>
              <a:t> 8/04/2025</a:t>
            </a:r>
            <a:endParaRPr lang="en-US" altLang="nl-BE" sz="2400" dirty="0"/>
          </a:p>
        </p:txBody>
      </p:sp>
      <p:pic>
        <p:nvPicPr>
          <p:cNvPr id="3078" name="Afbeelding 2">
            <a:extLst>
              <a:ext uri="{FF2B5EF4-FFF2-40B4-BE49-F238E27FC236}">
                <a16:creationId xmlns:a16="http://schemas.microsoft.com/office/drawing/2014/main" id="{F3A78B0A-7F13-77D8-6C70-B5A7FF47A7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118604" y="355600"/>
            <a:ext cx="680779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F2D70E8A-C628-FA6E-4615-635F77B576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776" y="1305225"/>
            <a:ext cx="7772400" cy="4652185"/>
          </a:xfrm>
        </p:spPr>
        <p:txBody>
          <a:bodyPr/>
          <a:lstStyle/>
          <a:p>
            <a:pPr marL="0" indent="0" eaLnBrk="0" hangingPunct="0">
              <a:buNone/>
              <a:defRPr/>
            </a:pPr>
            <a:r>
              <a:rPr lang="nl-BE" sz="1800" b="1" dirty="0">
                <a:latin typeface="Arial" panose="020B0604020202020204" pitchFamily="34" charset="0"/>
                <a:ea typeface="ＭＳ Ｐゴシック" panose="020B0600070205080204" pitchFamily="34" charset="-128"/>
              </a:rPr>
              <a:t>36923199 – Verzekering van Verenigingen</a:t>
            </a:r>
          </a:p>
          <a:p>
            <a:pPr eaLnBrk="0" hangingPunct="0">
              <a:defRPr/>
            </a:pPr>
            <a:r>
              <a:rPr lang="nl-BE" sz="1800" b="1" dirty="0">
                <a:latin typeface="Arial" panose="020B0604020202020204" pitchFamily="34" charset="0"/>
                <a:ea typeface="ＭＳ Ｐゴシック" panose="020B0600070205080204" pitchFamily="34" charset="-128"/>
              </a:rPr>
              <a:t>Deelnemers</a:t>
            </a:r>
          </a:p>
          <a:p>
            <a:pPr eaLnBrk="0" hangingPunct="0">
              <a:defRPr/>
            </a:pPr>
            <a:r>
              <a:rPr lang="nl-BE" sz="1800" b="1" dirty="0">
                <a:latin typeface="Arial" panose="020B0604020202020204" pitchFamily="34" charset="0"/>
                <a:ea typeface="ＭＳ Ｐゴシック" panose="020B0600070205080204" pitchFamily="34" charset="-128"/>
              </a:rPr>
              <a:t>Dekking</a:t>
            </a:r>
            <a:br>
              <a:rPr lang="nl-BE" sz="1800" b="1" dirty="0">
                <a:latin typeface="Arial" panose="020B0604020202020204" pitchFamily="34" charset="0"/>
                <a:ea typeface="ＭＳ Ｐゴシック" panose="020B0600070205080204" pitchFamily="34" charset="-128"/>
              </a:rPr>
            </a:br>
            <a:r>
              <a:rPr lang="nl-BE" sz="1800" dirty="0">
                <a:latin typeface="Arial" panose="020B0604020202020204" pitchFamily="34" charset="0"/>
                <a:ea typeface="ＭＳ Ｐゴシック" panose="020B0600070205080204" pitchFamily="34" charset="-128"/>
                <a:sym typeface="Wingdings" panose="05000000000000000000" pitchFamily="2" charset="2"/>
              </a:rPr>
              <a:t> burgerlijke aansprakelijkheid</a:t>
            </a:r>
            <a:br>
              <a:rPr lang="nl-BE" sz="1800" dirty="0">
                <a:latin typeface="Arial" panose="020B0604020202020204" pitchFamily="34" charset="0"/>
                <a:ea typeface="ＭＳ Ｐゴシック" panose="020B0600070205080204" pitchFamily="34" charset="-128"/>
                <a:sym typeface="Wingdings" panose="05000000000000000000" pitchFamily="2" charset="2"/>
              </a:rPr>
            </a:br>
            <a:r>
              <a:rPr lang="nl-BE" sz="1800" dirty="0">
                <a:latin typeface="Arial" panose="020B0604020202020204" pitchFamily="34" charset="0"/>
                <a:ea typeface="ＭＳ Ｐゴシック" panose="020B0600070205080204" pitchFamily="34" charset="-128"/>
                <a:sym typeface="Wingdings" panose="05000000000000000000" pitchFamily="2" charset="2"/>
              </a:rPr>
              <a:t> rechtsbijstand</a:t>
            </a:r>
            <a:br>
              <a:rPr lang="nl-BE" sz="1800" dirty="0">
                <a:latin typeface="Arial" panose="020B0604020202020204" pitchFamily="34" charset="0"/>
                <a:ea typeface="ＭＳ Ｐゴシック" panose="020B0600070205080204" pitchFamily="34" charset="-128"/>
                <a:sym typeface="Wingdings" panose="05000000000000000000" pitchFamily="2" charset="2"/>
              </a:rPr>
            </a:br>
            <a:r>
              <a:rPr lang="nl-BE" sz="1800" dirty="0">
                <a:latin typeface="Arial" panose="020B0604020202020204" pitchFamily="34" charset="0"/>
                <a:ea typeface="ＭＳ Ｐゴシック" panose="020B0600070205080204" pitchFamily="34" charset="-128"/>
                <a:sym typeface="Wingdings" panose="05000000000000000000" pitchFamily="2" charset="2"/>
              </a:rPr>
              <a:t> ongevallen</a:t>
            </a:r>
            <a:endParaRPr lang="nl-BE" sz="1800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eaLnBrk="0" hangingPunct="0">
              <a:defRPr/>
            </a:pPr>
            <a:endParaRPr lang="nl-BE" sz="1800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marL="0" indent="0" eaLnBrk="0" hangingPunct="0">
              <a:buNone/>
              <a:defRPr/>
            </a:pPr>
            <a:r>
              <a:rPr lang="nl-BE" sz="1800" b="1" dirty="0">
                <a:latin typeface="Arial" panose="020B0604020202020204" pitchFamily="34" charset="0"/>
                <a:ea typeface="ＭＳ Ｐゴシック" panose="020B0600070205080204" pitchFamily="34" charset="-128"/>
              </a:rPr>
              <a:t>48023060 – Arbeidsongevallen</a:t>
            </a:r>
          </a:p>
          <a:p>
            <a:pPr eaLnBrk="0" hangingPunct="0">
              <a:defRPr/>
            </a:pPr>
            <a:r>
              <a:rPr lang="nl-BE" sz="1800" b="1" dirty="0">
                <a:latin typeface="Arial" panose="020B0604020202020204" pitchFamily="34" charset="0"/>
                <a:ea typeface="ＭＳ Ｐゴシック" panose="020B0600070205080204" pitchFamily="34" charset="-128"/>
              </a:rPr>
              <a:t>Vrijwilligers </a:t>
            </a:r>
            <a:r>
              <a:rPr lang="nl-BE" sz="18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(actief </a:t>
            </a:r>
            <a:r>
              <a:rPr lang="nl-BE" sz="1800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ifv</a:t>
            </a:r>
            <a:r>
              <a:rPr lang="nl-BE" sz="18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 activiteit)</a:t>
            </a:r>
            <a:br>
              <a:rPr lang="nl-BE" sz="1800" dirty="0">
                <a:latin typeface="Arial" panose="020B0604020202020204" pitchFamily="34" charset="0"/>
                <a:ea typeface="ＭＳ Ｐゴシック" panose="020B0600070205080204" pitchFamily="34" charset="-128"/>
              </a:rPr>
            </a:br>
            <a:endParaRPr lang="nl-BE" sz="1800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marL="0" indent="0" eaLnBrk="0" hangingPunct="0">
              <a:buNone/>
              <a:defRPr/>
            </a:pPr>
            <a:r>
              <a:rPr lang="nl-BE" sz="18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De verzekeringen van Linx+ zijn </a:t>
            </a:r>
            <a:r>
              <a:rPr lang="nl-BE" sz="1800" b="1" dirty="0">
                <a:latin typeface="Arial" panose="020B0604020202020204" pitchFamily="34" charset="0"/>
                <a:ea typeface="ＭＳ Ｐゴシック" panose="020B0600070205080204" pitchFamily="34" charset="-128"/>
              </a:rPr>
              <a:t>aanvullend </a:t>
            </a:r>
            <a:r>
              <a:rPr lang="nl-BE" sz="18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op wettelijk verplichte en persoonlijke verzekeringen.</a:t>
            </a:r>
          </a:p>
          <a:p>
            <a:pPr marL="0" indent="0" eaLnBrk="0" hangingPunct="0">
              <a:buNone/>
              <a:defRPr/>
            </a:pPr>
            <a:r>
              <a:rPr lang="nl-BE" sz="1800" dirty="0">
                <a:latin typeface="Arial" panose="020B0604020202020204" pitchFamily="34" charset="0"/>
                <a:ea typeface="ＭＳ Ｐゴシック" panose="020B0600070205080204" pitchFamily="34" charset="-128"/>
                <a:sym typeface="Wingdings" panose="05000000000000000000" pitchFamily="2" charset="2"/>
              </a:rPr>
              <a:t>	 verplichte zorgverzekering (mutualiteit)</a:t>
            </a:r>
            <a:br>
              <a:rPr lang="nl-BE" sz="1800" dirty="0">
                <a:latin typeface="Arial" panose="020B0604020202020204" pitchFamily="34" charset="0"/>
                <a:ea typeface="ＭＳ Ｐゴシック" panose="020B0600070205080204" pitchFamily="34" charset="-128"/>
                <a:sym typeface="Wingdings" panose="05000000000000000000" pitchFamily="2" charset="2"/>
              </a:rPr>
            </a:br>
            <a:r>
              <a:rPr lang="nl-BE" sz="1800" dirty="0">
                <a:latin typeface="Arial" panose="020B0604020202020204" pitchFamily="34" charset="0"/>
                <a:ea typeface="ＭＳ Ｐゴシック" panose="020B0600070205080204" pitchFamily="34" charset="-128"/>
                <a:sym typeface="Wingdings" panose="05000000000000000000" pitchFamily="2" charset="2"/>
              </a:rPr>
              <a:t>	 persoonlijke hospitalisatieverzekering</a:t>
            </a:r>
            <a:br>
              <a:rPr lang="nl-BE" sz="1800" dirty="0">
                <a:latin typeface="Arial" panose="020B0604020202020204" pitchFamily="34" charset="0"/>
                <a:ea typeface="ＭＳ Ｐゴシック" panose="020B0600070205080204" pitchFamily="34" charset="-128"/>
                <a:sym typeface="Wingdings" panose="05000000000000000000" pitchFamily="2" charset="2"/>
              </a:rPr>
            </a:br>
            <a:r>
              <a:rPr lang="nl-BE" sz="1800" dirty="0">
                <a:latin typeface="Arial" panose="020B0604020202020204" pitchFamily="34" charset="0"/>
                <a:ea typeface="ＭＳ Ｐゴシック" panose="020B0600070205080204" pitchFamily="34" charset="-128"/>
                <a:sym typeface="Wingdings" panose="05000000000000000000" pitchFamily="2" charset="2"/>
              </a:rPr>
              <a:t>	 persoonlijke BA-verzekering</a:t>
            </a:r>
          </a:p>
          <a:p>
            <a:pPr marL="0" indent="0" eaLnBrk="0" hangingPunct="0">
              <a:buNone/>
              <a:defRPr/>
            </a:pPr>
            <a:endParaRPr lang="nl-BE" sz="1800" b="1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marL="0" indent="0" eaLnBrk="0" hangingPunct="0">
              <a:buNone/>
              <a:defRPr/>
            </a:pPr>
            <a:endParaRPr lang="nl-BE" sz="1800" b="1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16704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914400" y="457200"/>
            <a:ext cx="72390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nl-BE" sz="4200" b="1" dirty="0" err="1">
                <a:solidFill>
                  <a:srgbClr val="FD350B"/>
                </a:solidFill>
              </a:rPr>
              <a:t>Burgerlijke</a:t>
            </a:r>
            <a:r>
              <a:rPr lang="en-US" altLang="nl-BE" sz="4200" b="1" dirty="0">
                <a:solidFill>
                  <a:srgbClr val="FD350B"/>
                </a:solidFill>
              </a:rPr>
              <a:t> </a:t>
            </a:r>
            <a:r>
              <a:rPr lang="en-US" altLang="nl-BE" sz="4200" b="1" dirty="0" err="1">
                <a:solidFill>
                  <a:srgbClr val="FD350B"/>
                </a:solidFill>
              </a:rPr>
              <a:t>aansprakelijkheid</a:t>
            </a:r>
            <a:endParaRPr lang="en-US" altLang="nl-BE" sz="4200" b="1" dirty="0">
              <a:solidFill>
                <a:srgbClr val="FD350B"/>
              </a:solidFill>
            </a:endParaRPr>
          </a:p>
        </p:txBody>
      </p:sp>
      <p:sp>
        <p:nvSpPr>
          <p:cNvPr id="3075" name="Text Box 6"/>
          <p:cNvSpPr txBox="1">
            <a:spLocks noChangeArrowheads="1"/>
          </p:cNvSpPr>
          <p:nvPr/>
        </p:nvSpPr>
        <p:spPr bwMode="auto">
          <a:xfrm>
            <a:off x="951902" y="1922807"/>
            <a:ext cx="7162800" cy="216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nl-BE" sz="1800" dirty="0"/>
              <a:t>Door BA </a:t>
            </a:r>
            <a:r>
              <a:rPr lang="en-US" altLang="nl-BE" sz="1800" dirty="0" err="1"/>
              <a:t>verzekering</a:t>
            </a:r>
            <a:r>
              <a:rPr lang="en-US" altLang="nl-BE" sz="1800" dirty="0"/>
              <a:t> is men </a:t>
            </a:r>
            <a:r>
              <a:rPr lang="en-US" altLang="nl-BE" sz="1800" b="1" dirty="0" err="1"/>
              <a:t>gedekt</a:t>
            </a:r>
            <a:r>
              <a:rPr lang="en-US" altLang="nl-BE" sz="1800" b="1" dirty="0"/>
              <a:t> </a:t>
            </a:r>
            <a:r>
              <a:rPr lang="en-US" altLang="nl-BE" sz="1800" b="1" dirty="0" err="1"/>
              <a:t>voor</a:t>
            </a:r>
            <a:r>
              <a:rPr lang="en-US" altLang="nl-BE" sz="1800" b="1" dirty="0"/>
              <a:t> </a:t>
            </a:r>
            <a:r>
              <a:rPr lang="en-US" altLang="nl-BE" sz="1800" b="1" dirty="0" err="1"/>
              <a:t>schade</a:t>
            </a:r>
            <a:r>
              <a:rPr lang="en-US" altLang="nl-BE" sz="1800" b="1" dirty="0"/>
              <a:t> </a:t>
            </a:r>
            <a:r>
              <a:rPr lang="en-US" altLang="nl-BE" sz="1800" dirty="0"/>
              <a:t>(</a:t>
            </a:r>
            <a:r>
              <a:rPr lang="en-US" altLang="nl-BE" sz="1800" dirty="0" err="1"/>
              <a:t>lichamelijk</a:t>
            </a:r>
            <a:r>
              <a:rPr lang="en-US" altLang="nl-BE" sz="1800" dirty="0"/>
              <a:t>, </a:t>
            </a:r>
            <a:r>
              <a:rPr lang="en-US" altLang="nl-BE" sz="1800" dirty="0" err="1"/>
              <a:t>materieel</a:t>
            </a:r>
            <a:r>
              <a:rPr lang="en-US" altLang="nl-BE" sz="1800" dirty="0"/>
              <a:t> </a:t>
            </a:r>
            <a:r>
              <a:rPr lang="en-US" altLang="nl-BE" sz="1800" dirty="0" err="1"/>
              <a:t>en</a:t>
            </a:r>
            <a:r>
              <a:rPr lang="en-US" altLang="nl-BE" sz="1800" dirty="0"/>
              <a:t> </a:t>
            </a:r>
            <a:r>
              <a:rPr lang="en-US" altLang="nl-BE" sz="1800" dirty="0" err="1"/>
              <a:t>moreel</a:t>
            </a:r>
            <a:r>
              <a:rPr lang="en-US" altLang="nl-BE" sz="1800" dirty="0"/>
              <a:t>) die men </a:t>
            </a:r>
            <a:r>
              <a:rPr lang="en-US" altLang="nl-BE" sz="1800" dirty="0" err="1"/>
              <a:t>ongewild</a:t>
            </a:r>
            <a:r>
              <a:rPr lang="en-US" altLang="nl-BE" sz="1800" dirty="0"/>
              <a:t> </a:t>
            </a:r>
            <a:r>
              <a:rPr lang="en-US" altLang="nl-BE" sz="1800" b="1" dirty="0" err="1"/>
              <a:t>aan</a:t>
            </a:r>
            <a:r>
              <a:rPr lang="en-US" altLang="nl-BE" sz="1800" b="1" dirty="0"/>
              <a:t> </a:t>
            </a:r>
            <a:r>
              <a:rPr lang="en-US" altLang="nl-BE" sz="1800" b="1" dirty="0" err="1"/>
              <a:t>derden</a:t>
            </a:r>
            <a:r>
              <a:rPr lang="en-US" altLang="nl-BE" sz="1800" b="1" dirty="0"/>
              <a:t> </a:t>
            </a:r>
            <a:r>
              <a:rPr lang="en-US" altLang="nl-BE" sz="1800" dirty="0" err="1"/>
              <a:t>toebrengt</a:t>
            </a:r>
            <a:r>
              <a:rPr lang="en-US" altLang="nl-BE" sz="1800" dirty="0"/>
              <a:t>. 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nl-BE" sz="1800" dirty="0" err="1"/>
              <a:t>Volgens</a:t>
            </a:r>
            <a:r>
              <a:rPr lang="en-US" altLang="nl-BE" sz="1800" dirty="0"/>
              <a:t> </a:t>
            </a:r>
            <a:r>
              <a:rPr lang="en-US" altLang="nl-BE" sz="1800" b="1" dirty="0" err="1"/>
              <a:t>wettelijke</a:t>
            </a:r>
            <a:r>
              <a:rPr lang="en-US" altLang="nl-BE" sz="1800" b="1" dirty="0"/>
              <a:t> </a:t>
            </a:r>
            <a:r>
              <a:rPr lang="en-US" altLang="nl-BE" sz="1800" b="1" dirty="0" err="1"/>
              <a:t>bepalingen</a:t>
            </a:r>
            <a:r>
              <a:rPr lang="en-US" altLang="nl-BE" sz="1800" b="1" dirty="0"/>
              <a:t> </a:t>
            </a:r>
            <a:r>
              <a:rPr lang="en-US" altLang="nl-BE" sz="1800" dirty="0" err="1"/>
              <a:t>en</a:t>
            </a:r>
            <a:r>
              <a:rPr lang="en-US" altLang="nl-BE" sz="1800" dirty="0"/>
              <a:t> </a:t>
            </a:r>
            <a:r>
              <a:rPr lang="en-US" altLang="nl-BE" sz="1800" dirty="0" err="1"/>
              <a:t>als</a:t>
            </a:r>
            <a:r>
              <a:rPr lang="en-US" altLang="nl-BE" sz="1800" dirty="0"/>
              <a:t> </a:t>
            </a:r>
            <a:r>
              <a:rPr lang="en-US" altLang="nl-BE" sz="1800" dirty="0" err="1"/>
              <a:t>goede</a:t>
            </a:r>
            <a:r>
              <a:rPr lang="en-US" altLang="nl-BE" sz="1800" dirty="0"/>
              <a:t> </a:t>
            </a:r>
            <a:r>
              <a:rPr lang="en-US" altLang="nl-BE" sz="1800" dirty="0" err="1"/>
              <a:t>huisvader</a:t>
            </a:r>
            <a:r>
              <a:rPr lang="en-US" altLang="nl-BE" sz="1800" dirty="0"/>
              <a:t>. 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nl-BE" sz="1800" dirty="0"/>
              <a:t>In </a:t>
            </a:r>
            <a:r>
              <a:rPr lang="en-US" altLang="nl-BE" sz="1800" dirty="0" err="1"/>
              <a:t>onze</a:t>
            </a:r>
            <a:r>
              <a:rPr lang="en-US" altLang="nl-BE" sz="1800" dirty="0"/>
              <a:t> polis </a:t>
            </a:r>
            <a:r>
              <a:rPr lang="en-US" altLang="nl-BE" sz="1800" dirty="0" err="1"/>
              <a:t>worden</a:t>
            </a:r>
            <a:r>
              <a:rPr lang="en-US" altLang="nl-BE" sz="1800" dirty="0"/>
              <a:t> </a:t>
            </a:r>
            <a:r>
              <a:rPr lang="en-US" altLang="nl-BE" sz="1800" b="1" dirty="0" err="1"/>
              <a:t>verzekerden</a:t>
            </a:r>
            <a:r>
              <a:rPr lang="en-US" altLang="nl-BE" sz="1800" b="1" dirty="0"/>
              <a:t> </a:t>
            </a:r>
            <a:r>
              <a:rPr lang="en-US" altLang="nl-BE" sz="1800" b="1" dirty="0" err="1"/>
              <a:t>ook</a:t>
            </a:r>
            <a:r>
              <a:rPr lang="en-US" altLang="nl-BE" sz="1800" b="1" dirty="0"/>
              <a:t> </a:t>
            </a:r>
            <a:r>
              <a:rPr lang="en-US" altLang="nl-BE" sz="1800" b="1" dirty="0" err="1"/>
              <a:t>als</a:t>
            </a:r>
            <a:r>
              <a:rPr lang="en-US" altLang="nl-BE" sz="1800" b="1" dirty="0"/>
              <a:t> </a:t>
            </a:r>
            <a:r>
              <a:rPr lang="en-US" altLang="nl-BE" sz="1800" b="1" dirty="0" err="1"/>
              <a:t>derden</a:t>
            </a:r>
            <a:r>
              <a:rPr lang="en-US" altLang="nl-BE" sz="1800" dirty="0"/>
              <a:t> </a:t>
            </a:r>
            <a:r>
              <a:rPr lang="en-US" altLang="nl-BE" sz="1800" dirty="0" err="1"/>
              <a:t>beschouwd</a:t>
            </a:r>
            <a:r>
              <a:rPr lang="en-US" altLang="nl-BE" sz="1800" dirty="0"/>
              <a:t>. 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nl-BE" sz="1800" dirty="0" err="1"/>
              <a:t>Vrijstelling</a:t>
            </a:r>
            <a:r>
              <a:rPr lang="en-US" altLang="nl-BE" sz="1800" dirty="0"/>
              <a:t> van het </a:t>
            </a:r>
            <a:r>
              <a:rPr lang="en-US" altLang="nl-BE" sz="1800" dirty="0" err="1"/>
              <a:t>bedrag</a:t>
            </a:r>
            <a:r>
              <a:rPr lang="en-US" altLang="nl-BE" sz="1800" dirty="0"/>
              <a:t> </a:t>
            </a:r>
            <a:r>
              <a:rPr lang="en-US" altLang="nl-BE" sz="1800" b="1" dirty="0"/>
              <a:t>(franchise) van 250 euro </a:t>
            </a:r>
            <a:r>
              <a:rPr lang="en-US" altLang="nl-BE" sz="1800" dirty="0"/>
              <a:t>per </a:t>
            </a:r>
            <a:r>
              <a:rPr lang="en-US" altLang="nl-BE" sz="1800" dirty="0" err="1"/>
              <a:t>schadegeval</a:t>
            </a:r>
            <a:r>
              <a:rPr lang="en-US" altLang="nl-BE" sz="1800" dirty="0"/>
              <a:t> op het </a:t>
            </a:r>
            <a:r>
              <a:rPr lang="en-US" altLang="nl-BE" sz="1800" dirty="0" err="1"/>
              <a:t>bedrag</a:t>
            </a:r>
            <a:r>
              <a:rPr lang="en-US" altLang="nl-BE" sz="1800" dirty="0"/>
              <a:t> van de </a:t>
            </a:r>
            <a:r>
              <a:rPr lang="en-US" altLang="nl-BE" sz="1800" dirty="0" err="1"/>
              <a:t>schade</a:t>
            </a:r>
            <a:r>
              <a:rPr lang="en-US" altLang="nl-BE" sz="1800" dirty="0"/>
              <a:t>.</a:t>
            </a:r>
          </a:p>
        </p:txBody>
      </p:sp>
      <p:pic>
        <p:nvPicPr>
          <p:cNvPr id="3076" name="Picture 8" descr="rodeband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17"/>
          <a:stretch>
            <a:fillRect/>
          </a:stretch>
        </p:blipFill>
        <p:spPr bwMode="auto">
          <a:xfrm>
            <a:off x="0" y="6308725"/>
            <a:ext cx="91440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ext Box 9"/>
          <p:cNvSpPr txBox="1">
            <a:spLocks noChangeArrowheads="1"/>
          </p:cNvSpPr>
          <p:nvPr/>
        </p:nvSpPr>
        <p:spPr bwMode="auto">
          <a:xfrm>
            <a:off x="0" y="6400800"/>
            <a:ext cx="9144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nl-BE" sz="1200" dirty="0">
                <a:solidFill>
                  <a:schemeClr val="bg1"/>
                </a:solidFill>
              </a:rPr>
              <a:t>Linx+ </a:t>
            </a:r>
            <a:r>
              <a:rPr lang="en-US" altLang="nl-BE" sz="1200" dirty="0" err="1">
                <a:solidFill>
                  <a:schemeClr val="bg1"/>
                </a:solidFill>
              </a:rPr>
              <a:t>verzekeringen</a:t>
            </a:r>
            <a:r>
              <a:rPr lang="en-US" altLang="nl-BE" sz="1200" dirty="0">
                <a:solidFill>
                  <a:schemeClr val="bg1"/>
                </a:solidFill>
              </a:rPr>
              <a:t> – </a:t>
            </a:r>
            <a:r>
              <a:rPr lang="en-US" altLang="nl-BE" sz="1200" dirty="0" err="1">
                <a:solidFill>
                  <a:schemeClr val="bg1"/>
                </a:solidFill>
              </a:rPr>
              <a:t>versie</a:t>
            </a:r>
            <a:r>
              <a:rPr lang="en-US" altLang="nl-BE" sz="1200" dirty="0">
                <a:solidFill>
                  <a:schemeClr val="bg1"/>
                </a:solidFill>
              </a:rPr>
              <a:t> 8/04/2025</a:t>
            </a:r>
            <a:endParaRPr lang="en-US" altLang="nl-BE" sz="2400" dirty="0"/>
          </a:p>
        </p:txBody>
      </p:sp>
      <p:pic>
        <p:nvPicPr>
          <p:cNvPr id="3078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118604" y="355600"/>
            <a:ext cx="680779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3291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914400" y="457200"/>
            <a:ext cx="72390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nl-BE" sz="4200" b="1" dirty="0" err="1">
                <a:solidFill>
                  <a:srgbClr val="FD350B"/>
                </a:solidFill>
              </a:rPr>
              <a:t>Rechtsbijstand</a:t>
            </a:r>
            <a:endParaRPr lang="en-US" altLang="nl-BE" sz="4200" b="1" dirty="0">
              <a:solidFill>
                <a:srgbClr val="FD350B"/>
              </a:solidFill>
            </a:endParaRPr>
          </a:p>
        </p:txBody>
      </p:sp>
      <p:sp>
        <p:nvSpPr>
          <p:cNvPr id="3075" name="Text Box 6"/>
          <p:cNvSpPr txBox="1">
            <a:spLocks noChangeArrowheads="1"/>
          </p:cNvSpPr>
          <p:nvPr/>
        </p:nvSpPr>
        <p:spPr bwMode="auto">
          <a:xfrm>
            <a:off x="990600" y="1295400"/>
            <a:ext cx="7162800" cy="3360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nl-BE" altLang="nl-BE" sz="1800" dirty="0"/>
              <a:t>De maatschappij neemt de </a:t>
            </a:r>
            <a:r>
              <a:rPr lang="nl-BE" altLang="nl-BE" sz="1800" b="1" dirty="0"/>
              <a:t>kosten en erelonen </a:t>
            </a:r>
            <a:r>
              <a:rPr lang="nl-BE" altLang="nl-BE" sz="1800" dirty="0"/>
              <a:t>gemaakt voor de verdediging van de verzekerden in elke strafrechtelijke procedure ten laste:</a:t>
            </a:r>
          </a:p>
          <a:p>
            <a:pPr>
              <a:buNone/>
            </a:pPr>
            <a:endParaRPr lang="nl-BE" altLang="nl-BE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altLang="nl-BE" sz="1800" dirty="0"/>
              <a:t>ofwel indien ze aansprakelijk zijn voor schade gedekt in het kader van de Vrijwilligersverzekering van de burgerlijke aansprakelijkheid,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altLang="nl-BE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altLang="nl-BE" sz="1800" dirty="0"/>
              <a:t>ofwel bij een inbreuk op de Wegcode, in de hoedanigheid van voetganger, fietser of ruiter, in de loop van de gedekte activiteiten dus niet als autobestuurder.</a:t>
            </a:r>
          </a:p>
        </p:txBody>
      </p:sp>
      <p:pic>
        <p:nvPicPr>
          <p:cNvPr id="3076" name="Picture 8" descr="rodeband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17"/>
          <a:stretch>
            <a:fillRect/>
          </a:stretch>
        </p:blipFill>
        <p:spPr bwMode="auto">
          <a:xfrm>
            <a:off x="0" y="6308725"/>
            <a:ext cx="91440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ext Box 9"/>
          <p:cNvSpPr txBox="1">
            <a:spLocks noChangeArrowheads="1"/>
          </p:cNvSpPr>
          <p:nvPr/>
        </p:nvSpPr>
        <p:spPr bwMode="auto">
          <a:xfrm>
            <a:off x="0" y="6400800"/>
            <a:ext cx="9144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nl-BE" sz="1200" dirty="0">
                <a:solidFill>
                  <a:schemeClr val="bg1"/>
                </a:solidFill>
              </a:rPr>
              <a:t>Linx+ </a:t>
            </a:r>
            <a:r>
              <a:rPr lang="en-US" altLang="nl-BE" sz="1200" dirty="0" err="1">
                <a:solidFill>
                  <a:schemeClr val="bg1"/>
                </a:solidFill>
              </a:rPr>
              <a:t>verzekeringen</a:t>
            </a:r>
            <a:r>
              <a:rPr lang="en-US" altLang="nl-BE" sz="1200" dirty="0">
                <a:solidFill>
                  <a:schemeClr val="bg1"/>
                </a:solidFill>
              </a:rPr>
              <a:t> – </a:t>
            </a:r>
            <a:r>
              <a:rPr lang="en-US" altLang="nl-BE" sz="1200" dirty="0" err="1">
                <a:solidFill>
                  <a:schemeClr val="bg1"/>
                </a:solidFill>
              </a:rPr>
              <a:t>versie</a:t>
            </a:r>
            <a:r>
              <a:rPr lang="en-US" altLang="nl-BE" sz="1200" dirty="0">
                <a:solidFill>
                  <a:schemeClr val="bg1"/>
                </a:solidFill>
              </a:rPr>
              <a:t> 8/04/2025</a:t>
            </a:r>
            <a:endParaRPr lang="en-US" altLang="nl-BE" sz="2400" dirty="0"/>
          </a:p>
        </p:txBody>
      </p:sp>
      <p:pic>
        <p:nvPicPr>
          <p:cNvPr id="3078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118604" y="355600"/>
            <a:ext cx="680779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6784543"/>
      </p:ext>
    </p:extLst>
  </p:cSld>
  <p:clrMapOvr>
    <a:masterClrMapping/>
  </p:clrMapOvr>
</p:sld>
</file>

<file path=ppt/theme/theme1.xml><?xml version="1.0" encoding="utf-8"?>
<a:theme xmlns:a="http://schemas.openxmlformats.org/drawingml/2006/main" name="Lege presentatie">
  <a:themeElements>
    <a:clrScheme name="Lege presentati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ege presentati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nl-B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nl-B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e1" id="{FD09EADC-8995-4BED-988D-AC7346F5189E}" vid="{E5CA7D08-2BA2-4A81-A3ED-257011779360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3d8b9b4-62f6-4a44-bf81-c6611914351a">
      <Terms xmlns="http://schemas.microsoft.com/office/infopath/2007/PartnerControls"/>
    </lcf76f155ced4ddcb4097134ff3c332f>
    <TaxCatchAll xmlns="d0843e5f-62b3-4188-bf58-d925a0669c86" xsi:nil="true"/>
    <Voorbeeld xmlns="93d8b9b4-62f6-4a44-bf81-c6611914351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54C9EC122C97478CF797AB77D35932" ma:contentTypeVersion="20" ma:contentTypeDescription="Een nieuw document maken." ma:contentTypeScope="" ma:versionID="189c23dbac0bba0502ceb63b1b418e31">
  <xsd:schema xmlns:xsd="http://www.w3.org/2001/XMLSchema" xmlns:xs="http://www.w3.org/2001/XMLSchema" xmlns:p="http://schemas.microsoft.com/office/2006/metadata/properties" xmlns:ns2="93d8b9b4-62f6-4a44-bf81-c6611914351a" xmlns:ns3="d0843e5f-62b3-4188-bf58-d925a0669c86" targetNamespace="http://schemas.microsoft.com/office/2006/metadata/properties" ma:root="true" ma:fieldsID="6b6dffbd0226810ca3fab6032b0c550e" ns2:_="" ns3:_="">
    <xsd:import namespace="93d8b9b4-62f6-4a44-bf81-c6611914351a"/>
    <xsd:import namespace="d0843e5f-62b3-4188-bf58-d925a0669c8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LengthInSecond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Voorbeeld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d8b9b4-62f6-4a44-bf81-c661191435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ee59c091-05a2-465c-ae54-056c2f72a24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Voorbeeld" ma:index="24" nillable="true" ma:displayName="Voorbeeld" ma:format="Thumbnail" ma:internalName="Voorbeeld">
      <xsd:simpleType>
        <xsd:restriction base="dms:Unknown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843e5f-62b3-4188-bf58-d925a0669c86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cfd6875-10eb-4736-882d-e3cecf79f939}" ma:internalName="TaxCatchAll" ma:showField="CatchAllData" ma:web="d0843e5f-62b3-4188-bf58-d925a0669c8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A8C7128-B4CB-4343-9E0C-963BF9ECD688}">
  <ds:schemaRefs>
    <ds:schemaRef ds:uri="http://schemas.openxmlformats.org/package/2006/metadata/core-properties"/>
    <ds:schemaRef ds:uri="93d8b9b4-62f6-4a44-bf81-c6611914351a"/>
    <ds:schemaRef ds:uri="http://purl.org/dc/terms/"/>
    <ds:schemaRef ds:uri="http://purl.org/dc/dcmitype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d0843e5f-62b3-4188-bf58-d925a0669c86"/>
  </ds:schemaRefs>
</ds:datastoreItem>
</file>

<file path=customXml/itemProps2.xml><?xml version="1.0" encoding="utf-8"?>
<ds:datastoreItem xmlns:ds="http://schemas.openxmlformats.org/officeDocument/2006/customXml" ds:itemID="{863F30AD-7B0F-4941-BBA7-1B496D0F16D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78EE423-089F-4CCC-A41B-D9C241CE0C4C}"/>
</file>

<file path=docProps/app.xml><?xml version="1.0" encoding="utf-8"?>
<Properties xmlns="http://schemas.openxmlformats.org/officeDocument/2006/extended-properties" xmlns:vt="http://schemas.openxmlformats.org/officeDocument/2006/docPropsVTypes">
  <Template>Linx_Presentatie_sjabloon</Template>
  <TotalTime>0</TotalTime>
  <Words>1413</Words>
  <Application>Microsoft Office PowerPoint</Application>
  <PresentationFormat>Diavoorstelling (4:3)</PresentationFormat>
  <Paragraphs>140</Paragraphs>
  <Slides>19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19</vt:i4>
      </vt:variant>
    </vt:vector>
  </HeadingPairs>
  <TitlesOfParts>
    <vt:vector size="22" baseType="lpstr">
      <vt:lpstr>Aptos</vt:lpstr>
      <vt:lpstr>Arial</vt:lpstr>
      <vt:lpstr>Lege 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Vlaams ABVV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TEMMERMAN Sandra</dc:creator>
  <cp:lastModifiedBy>DEKNOPPER Joken</cp:lastModifiedBy>
  <cp:revision>74</cp:revision>
  <cp:lastPrinted>2017-11-21T09:05:56Z</cp:lastPrinted>
  <dcterms:created xsi:type="dcterms:W3CDTF">2017-11-20T12:41:02Z</dcterms:created>
  <dcterms:modified xsi:type="dcterms:W3CDTF">2026-07-22T11:14:24Z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0x0101009A54C9EC122C97478CF797AB77D35932</vt:lpwstr>
  </property>
  <property fmtid="{D5CDD505-2E9C-101B-9397-08002B2CF9AE}" pid="3" name="Order">
    <vt:r8>856200</vt:r8>
  </property>
  <property fmtid="{D5CDD505-2E9C-101B-9397-08002B2CF9AE}" pid="4" name="MediaServiceImageTags">
    <vt:lpwstr/>
  </property>
</Properties>
</file>